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95" r:id="rId9"/>
    <p:sldId id="296" r:id="rId10"/>
    <p:sldId id="297" r:id="rId11"/>
    <p:sldId id="298" r:id="rId12"/>
    <p:sldId id="299" r:id="rId13"/>
    <p:sldId id="275" r:id="rId14"/>
    <p:sldId id="278" r:id="rId15"/>
    <p:sldId id="277" r:id="rId16"/>
    <p:sldId id="276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7" r:id="rId25"/>
    <p:sldId id="286" r:id="rId26"/>
    <p:sldId id="288" r:id="rId27"/>
    <p:sldId id="289" r:id="rId28"/>
    <p:sldId id="290" r:id="rId29"/>
    <p:sldId id="257" r:id="rId30"/>
    <p:sldId id="258" r:id="rId31"/>
    <p:sldId id="259" r:id="rId32"/>
    <p:sldId id="260" r:id="rId33"/>
    <p:sldId id="261" r:id="rId34"/>
    <p:sldId id="262" r:id="rId35"/>
    <p:sldId id="263" r:id="rId36"/>
    <p:sldId id="264" r:id="rId37"/>
    <p:sldId id="265" r:id="rId38"/>
    <p:sldId id="266" r:id="rId39"/>
    <p:sldId id="291" r:id="rId40"/>
    <p:sldId id="292" r:id="rId41"/>
    <p:sldId id="293" r:id="rId42"/>
    <p:sldId id="29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DFB5D03-0E39-45A1-917A-55D4882FD544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68D4C8B-F3E3-426B-A2AA-DA7DF70BD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psylab.info/%D0%9A%D0%BE%D0%BB%D1%83%D0%BC%D0%B1%D0%B8%D0%B9%D1%81%D0%BA%D0%B0%D1%8F_%D1%88%D0%BA%D0%B0%D0%BB%D0%B0_%D1%81%D0%B5%D1%80%D1%8C%D1%91%D0%B7%D0%BD%D0%BE%D1%81%D1%82%D0%B8_%D1%81%D1%83%D0%B8%D1%86%D0%B8%D0%B4%D0%B0%D0%BB%D1%8C%D0%BD%D1%8B%D1%85_%D0%BD%D0%B0%D0%BC%D0%B5%D1%80%D0%B5%D0%BD%D0%B8%D0%B9/%D0%91%D0%BB%D0%B0%D0%BD%D0%B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psylab.info/%D0%9C%D0%B5%D1%82%D0%BE%D0%B4%D0%B8%D0%BA%D0%B0_%D0%BE%D0%BF%D1%80%D0%B5%D0%B4%D0%B5%D0%BB%D0%B5%D0%BD%D0%B8%D1%8F_%D1%82%D0%B8%D0%BF%D0%B0_%D0%BB%D0%B8%D1%87%D0%BD%D0%BE%D1%81%D1%82%D0%B8_%D0%B8_%D0%B2%D0%B5%D1%80%D0%BE%D1%8F%D1%82%D0%BD%D0%BE%D1%81%D1%82%D0%B8_%D0%BB%D0%B8%D1%87%D0%BD%D0%BE%D1%81%D1%82%D0%BD%D1%8B%D1%85_%D1%80%D0%B0%D1%81%D1%81%D1%82%D1%80%D0%BE%D0%B9%D1%81%D1%82%D0%B2/%D0%9E%D0%BF%D0%B8%D1%81%D0%B0%D0%BD%D0%B8%D0%B5_%D1%82%D0%B8%D0%BF%D0%BE%D0%B2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Углубленная диагностика </a:t>
            </a:r>
            <a:r>
              <a:rPr lang="ru-RU" dirty="0" err="1" smtClean="0"/>
              <a:t>суициидального</a:t>
            </a:r>
            <a:r>
              <a:rPr lang="ru-RU" dirty="0" smtClean="0"/>
              <a:t> поведения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401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ВТОРОЙ ТИП— </a:t>
            </a:r>
            <a:r>
              <a:rPr lang="ru-RU" dirty="0" err="1">
                <a:effectLst/>
              </a:rPr>
              <a:t>манипулятивный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Autofit/>
          </a:bodyPr>
          <a:lstStyle/>
          <a:p>
            <a:r>
              <a:rPr lang="ru-RU" sz="2000" dirty="0" smtClean="0"/>
              <a:t>Актуальность конфликта значительно </a:t>
            </a:r>
            <a:r>
              <a:rPr lang="ru-RU" sz="2000" dirty="0"/>
              <a:t>уменьшилась, </a:t>
            </a:r>
            <a:r>
              <a:rPr lang="ru-RU" sz="2000" dirty="0" smtClean="0"/>
              <a:t>но это </a:t>
            </a:r>
            <a:r>
              <a:rPr lang="ru-RU" sz="2000" dirty="0"/>
              <a:t>произошло за счет </a:t>
            </a:r>
            <a:r>
              <a:rPr lang="ru-RU" sz="2000" dirty="0" smtClean="0"/>
              <a:t>непосредственного влияния </a:t>
            </a:r>
            <a:r>
              <a:rPr lang="ru-RU" sz="2000" dirty="0"/>
              <a:t>суицидальных действий </a:t>
            </a:r>
            <a:r>
              <a:rPr lang="ru-RU" sz="2000" dirty="0" smtClean="0"/>
              <a:t>подростка </a:t>
            </a:r>
            <a:r>
              <a:rPr lang="ru-RU" sz="2000" dirty="0"/>
              <a:t>на </a:t>
            </a:r>
            <a:r>
              <a:rPr lang="ru-RU" sz="2000" dirty="0" smtClean="0"/>
              <a:t>сложившуюся ситуацию </a:t>
            </a:r>
            <a:r>
              <a:rPr lang="ru-RU" sz="2000" dirty="0"/>
              <a:t>и изменения ее в благоприятную для него сторону.</a:t>
            </a:r>
          </a:p>
          <a:p>
            <a:r>
              <a:rPr lang="ru-RU" sz="2000" dirty="0" smtClean="0"/>
              <a:t>Суицидальных </a:t>
            </a:r>
            <a:r>
              <a:rPr lang="ru-RU" sz="2000" dirty="0"/>
              <a:t>тенденций нет.</a:t>
            </a:r>
          </a:p>
          <a:p>
            <a:r>
              <a:rPr lang="ru-RU" sz="2000" dirty="0" smtClean="0"/>
              <a:t>Отношение </a:t>
            </a:r>
            <a:r>
              <a:rPr lang="ru-RU" sz="2000" dirty="0"/>
              <a:t>к совершенной попытке рентное </a:t>
            </a:r>
            <a:r>
              <a:rPr lang="ru-RU" sz="2000" dirty="0" smtClean="0"/>
              <a:t>—имеется </a:t>
            </a:r>
            <a:r>
              <a:rPr lang="ru-RU" sz="2000" dirty="0"/>
              <a:t>отчетливое понимание того, что </a:t>
            </a:r>
            <a:r>
              <a:rPr lang="ru-RU" sz="2000" dirty="0" smtClean="0"/>
              <a:t>суицидальные </a:t>
            </a:r>
            <a:r>
              <a:rPr lang="ru-RU" sz="2000" dirty="0"/>
              <a:t>действия в </a:t>
            </a:r>
            <a:r>
              <a:rPr lang="ru-RU" sz="2000" dirty="0" smtClean="0"/>
              <a:t>будущем </a:t>
            </a:r>
            <a:r>
              <a:rPr lang="ru-RU" sz="2000" dirty="0"/>
              <a:t>могут служить способом для достижения своих целей и средством влияния на </a:t>
            </a:r>
            <a:r>
              <a:rPr lang="ru-RU" sz="2000" dirty="0" smtClean="0"/>
              <a:t>окружающую </a:t>
            </a:r>
            <a:r>
              <a:rPr lang="ru-RU" sz="2000" dirty="0"/>
              <a:t>обстановку. </a:t>
            </a:r>
          </a:p>
          <a:p>
            <a:r>
              <a:rPr lang="ru-RU" sz="2000" dirty="0"/>
              <a:t>При втором типе </a:t>
            </a:r>
            <a:r>
              <a:rPr lang="ru-RU" sz="2000" dirty="0" err="1"/>
              <a:t>постсуицидальных</a:t>
            </a:r>
            <a:r>
              <a:rPr lang="ru-RU" sz="2000" dirty="0"/>
              <a:t> состояний вероятность повторных </a:t>
            </a:r>
            <a:r>
              <a:rPr lang="ru-RU" sz="2000" dirty="0" smtClean="0"/>
              <a:t>суицидов </a:t>
            </a:r>
            <a:r>
              <a:rPr lang="ru-RU" sz="2000" dirty="0"/>
              <a:t>в конфликтных ситуациях </a:t>
            </a:r>
            <a:r>
              <a:rPr lang="ru-RU" sz="2000" dirty="0" smtClean="0"/>
              <a:t>значительно </a:t>
            </a:r>
            <a:r>
              <a:rPr lang="ru-RU" sz="2000" dirty="0"/>
              <a:t>возрастает, хотя </a:t>
            </a:r>
            <a:r>
              <a:rPr lang="ru-RU" sz="2000" dirty="0" smtClean="0"/>
              <a:t>степень </a:t>
            </a:r>
            <a:r>
              <a:rPr lang="ru-RU" sz="2000" dirty="0"/>
              <a:t>их «серьезности» </a:t>
            </a:r>
            <a:r>
              <a:rPr lang="ru-RU" sz="2000" dirty="0" smtClean="0"/>
              <a:t>уменьшается</a:t>
            </a:r>
            <a:r>
              <a:rPr lang="ru-RU" sz="2000" dirty="0"/>
              <a:t>. Намечается </a:t>
            </a:r>
            <a:r>
              <a:rPr lang="ru-RU" sz="2000" dirty="0" smtClean="0"/>
              <a:t>тенденция </a:t>
            </a:r>
            <a:r>
              <a:rPr lang="ru-RU" sz="2000" dirty="0"/>
              <a:t>к превращению </a:t>
            </a:r>
            <a:r>
              <a:rPr lang="ru-RU" sz="2000" dirty="0" smtClean="0"/>
              <a:t>истинных </a:t>
            </a:r>
            <a:r>
              <a:rPr lang="ru-RU" sz="2000" dirty="0"/>
              <a:t>покушений в </a:t>
            </a:r>
            <a:r>
              <a:rPr lang="ru-RU" sz="2000" dirty="0" smtClean="0"/>
              <a:t>демонстративно-шантажные</a:t>
            </a:r>
            <a:r>
              <a:rPr lang="ru-RU" sz="2000" dirty="0"/>
              <a:t>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83342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ТРЕТИЙ ТИП — аналитический.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912" y="1196752"/>
            <a:ext cx="8812088" cy="55246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Конфликт </a:t>
            </a:r>
            <a:r>
              <a:rPr lang="ru-RU" sz="2000" dirty="0"/>
              <a:t>по-прежнему актуален для суицидента.</a:t>
            </a:r>
          </a:p>
          <a:p>
            <a:r>
              <a:rPr lang="ru-RU" sz="2000" dirty="0" smtClean="0"/>
              <a:t>Суицидальных </a:t>
            </a:r>
            <a:r>
              <a:rPr lang="ru-RU" sz="2000" dirty="0"/>
              <a:t>тенденций нет,</a:t>
            </a:r>
          </a:p>
          <a:p>
            <a:r>
              <a:rPr lang="ru-RU" sz="2000" dirty="0" smtClean="0"/>
              <a:t>Отношение</a:t>
            </a:r>
            <a:r>
              <a:rPr lang="ru-RU" sz="2000" dirty="0"/>
              <a:t>	к попытке негативное — </a:t>
            </a:r>
            <a:r>
              <a:rPr lang="ru-RU" sz="2000" dirty="0" smtClean="0"/>
              <a:t>раскаяние </a:t>
            </a:r>
            <a:r>
              <a:rPr lang="ru-RU" sz="2000" dirty="0"/>
              <a:t>за </a:t>
            </a:r>
            <a:r>
              <a:rPr lang="ru-RU" sz="2000" dirty="0" smtClean="0"/>
              <a:t>совершенное </a:t>
            </a:r>
            <a:r>
              <a:rPr lang="ru-RU" sz="2000" dirty="0"/>
              <a:t>покушение, «Понимание </a:t>
            </a:r>
            <a:r>
              <a:rPr lang="ru-RU" sz="2000" dirty="0" smtClean="0"/>
              <a:t>того, что суицид </a:t>
            </a:r>
            <a:r>
              <a:rPr lang="ru-RU" sz="2000" dirty="0"/>
              <a:t>не </a:t>
            </a:r>
            <a:r>
              <a:rPr lang="ru-RU" sz="2000" dirty="0" smtClean="0"/>
              <a:t>является </a:t>
            </a:r>
            <a:r>
              <a:rPr lang="ru-RU" sz="2000" dirty="0"/>
              <a:t>адекватным способом ликвидации конфликта; однако, поскольку последний сохраняет свою актуальность, </a:t>
            </a:r>
            <a:r>
              <a:rPr lang="ru-RU" sz="2000" dirty="0" smtClean="0"/>
              <a:t>обнаруживаются </a:t>
            </a:r>
            <a:r>
              <a:rPr lang="ru-RU" sz="2000" dirty="0"/>
              <a:t>поиски иных путей его разрешения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случае, если таковые не будут </a:t>
            </a:r>
            <a:r>
              <a:rPr lang="ru-RU" sz="2000" dirty="0" smtClean="0"/>
              <a:t>найдены</a:t>
            </a:r>
            <a:r>
              <a:rPr lang="ru-RU" sz="2000" dirty="0"/>
              <a:t>, а существование конфликтной </a:t>
            </a:r>
            <a:r>
              <a:rPr lang="ru-RU" sz="2000" dirty="0" smtClean="0"/>
              <a:t>ситуации </a:t>
            </a:r>
            <a:r>
              <a:rPr lang="ru-RU" sz="2000" dirty="0"/>
              <a:t>окажется невыносимым для субъекта, возможен </a:t>
            </a:r>
            <a:r>
              <a:rPr lang="ru-RU" sz="2000" dirty="0" smtClean="0"/>
              <a:t>повторный </a:t>
            </a:r>
            <a:r>
              <a:rPr lang="ru-RU" sz="2000" dirty="0"/>
              <a:t>суицид, но уже не как </a:t>
            </a:r>
            <a:r>
              <a:rPr lang="ru-RU" sz="2000" dirty="0" smtClean="0"/>
              <a:t>необдуманный шаг под влиянием </a:t>
            </a:r>
            <a:r>
              <a:rPr lang="ru-RU" sz="2000" dirty="0"/>
              <a:t>аффекта, а как единственный «выход из </a:t>
            </a:r>
            <a:r>
              <a:rPr lang="ru-RU" sz="2000" dirty="0" smtClean="0"/>
              <a:t>тупика</a:t>
            </a:r>
            <a:r>
              <a:rPr lang="ru-RU" sz="2000" dirty="0"/>
              <a:t>». При этом увеличивается опасность смертельного исхода.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88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ЧЕТВЕРТЫЙ ТИП — </a:t>
            </a:r>
            <a:r>
              <a:rPr lang="ru-RU" dirty="0" smtClean="0"/>
              <a:t>суицидально-фиксированный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47800"/>
            <a:ext cx="843528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Конфликт актуален</a:t>
            </a:r>
            <a:endParaRPr lang="ru-RU" sz="2400" dirty="0"/>
          </a:p>
          <a:p>
            <a:r>
              <a:rPr lang="ru-RU" sz="2400" dirty="0" smtClean="0"/>
              <a:t>Суицидальные </a:t>
            </a:r>
            <a:r>
              <a:rPr lang="ru-RU" sz="2400" dirty="0"/>
              <a:t>тенденции сохраняются (в явном виде или диссимулируются).	'</a:t>
            </a:r>
          </a:p>
          <a:p>
            <a:r>
              <a:rPr lang="ru-RU" sz="2400" dirty="0" smtClean="0"/>
              <a:t>Отношение </a:t>
            </a:r>
            <a:r>
              <a:rPr lang="ru-RU" sz="2400" dirty="0"/>
              <a:t>к суициду — </a:t>
            </a:r>
            <a:r>
              <a:rPr lang="ru-RU" sz="2400" dirty="0" smtClean="0"/>
              <a:t>положительное.</a:t>
            </a:r>
            <a:endParaRPr lang="ru-RU" sz="2400" dirty="0"/>
          </a:p>
          <a:p>
            <a:r>
              <a:rPr lang="ru-RU" sz="2400" dirty="0"/>
              <a:t>При данном </a:t>
            </a:r>
            <a:r>
              <a:rPr lang="ru-RU" sz="2400" dirty="0" smtClean="0"/>
              <a:t>типе </a:t>
            </a:r>
            <a:r>
              <a:rPr lang="ru-RU" sz="2400" dirty="0" err="1" smtClean="0"/>
              <a:t>постсуицида</a:t>
            </a:r>
            <a:r>
              <a:rPr lang="ru-RU" sz="2400" dirty="0" smtClean="0"/>
              <a:t> подросток </a:t>
            </a:r>
            <a:r>
              <a:rPr lang="ru-RU" sz="2400" dirty="0"/>
              <a:t>продолжает быть опасным для самого с</a:t>
            </a:r>
            <a:r>
              <a:rPr lang="ru-RU" sz="2400" dirty="0" smtClean="0"/>
              <a:t>ебя </a:t>
            </a:r>
            <a:r>
              <a:rPr lang="ru-RU" sz="2400" dirty="0"/>
              <a:t>и, по сути дела, не выходит из «</a:t>
            </a:r>
            <a:r>
              <a:rPr lang="ru-RU" sz="2400" dirty="0" smtClean="0"/>
              <a:t>суицидального </a:t>
            </a:r>
            <a:r>
              <a:rPr lang="ru-RU" sz="2400" dirty="0"/>
              <a:t>статуса», т. е. суицидальная попытка </a:t>
            </a:r>
            <a:r>
              <a:rPr lang="ru-RU" sz="2400" dirty="0" smtClean="0"/>
              <a:t>не прерыва­ет </a:t>
            </a:r>
            <a:r>
              <a:rPr lang="ru-RU" sz="2400" dirty="0" err="1" smtClean="0"/>
              <a:t>пресуицида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90056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609786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Анкета о возможных  проблемах  </a:t>
            </a:r>
            <a:r>
              <a:rPr lang="ru-RU" b="1" dirty="0"/>
              <a:t>во  взаимоотношениях  с </a:t>
            </a:r>
            <a:r>
              <a:rPr lang="ru-RU" b="1" dirty="0" smtClean="0"/>
              <a:t> ребенком</a:t>
            </a:r>
            <a:r>
              <a:rPr lang="ru-RU" b="1" dirty="0"/>
              <a:t>.  </a:t>
            </a:r>
          </a:p>
          <a:p>
            <a:endParaRPr lang="ru-RU" dirty="0" smtClean="0"/>
          </a:p>
          <a:p>
            <a:r>
              <a:rPr lang="ru-RU" dirty="0" smtClean="0"/>
              <a:t>Ответьте </a:t>
            </a:r>
            <a:r>
              <a:rPr lang="ru-RU" dirty="0"/>
              <a:t>«да» или «нет» на следующие вопросы: </a:t>
            </a:r>
          </a:p>
          <a:p>
            <a:r>
              <a:rPr lang="ru-RU" dirty="0"/>
              <a:t>1. Рождение Вашего ребенка было желанным?  </a:t>
            </a:r>
          </a:p>
          <a:p>
            <a:r>
              <a:rPr lang="ru-RU" dirty="0"/>
              <a:t>2. Вы каждый день его целуете, говорите ласковые слова или шутите с </a:t>
            </a:r>
            <a:r>
              <a:rPr lang="ru-RU" dirty="0" smtClean="0"/>
              <a:t>ним</a:t>
            </a:r>
            <a:r>
              <a:rPr lang="ru-RU" dirty="0"/>
              <a:t>?  </a:t>
            </a:r>
          </a:p>
          <a:p>
            <a:r>
              <a:rPr lang="ru-RU" dirty="0" smtClean="0"/>
              <a:t>3</a:t>
            </a:r>
            <a:r>
              <a:rPr lang="ru-RU" dirty="0"/>
              <a:t>.  Вы  с  ним  каждый  вечер  разговариваете  по  душам  и  обсуждаете </a:t>
            </a:r>
            <a:r>
              <a:rPr lang="ru-RU" dirty="0" smtClean="0"/>
              <a:t>прожитый </a:t>
            </a:r>
            <a:r>
              <a:rPr lang="ru-RU" dirty="0"/>
              <a:t>им день?  </a:t>
            </a:r>
          </a:p>
          <a:p>
            <a:r>
              <a:rPr lang="ru-RU" dirty="0"/>
              <a:t>4. Раз в неделю проводите с ним досуг (походы в кино, концерт, театр, </a:t>
            </a:r>
            <a:r>
              <a:rPr lang="ru-RU" dirty="0" smtClean="0"/>
              <a:t>посещение </a:t>
            </a:r>
            <a:r>
              <a:rPr lang="ru-RU" dirty="0"/>
              <a:t>родственников, катание на лыжах и т. д.)?  </a:t>
            </a:r>
          </a:p>
          <a:p>
            <a:r>
              <a:rPr lang="ru-RU" dirty="0"/>
              <a:t>5.  Вы  обсуждаете  с  ним  создавшиеся  семейные  проблемы,  ситуации, </a:t>
            </a:r>
            <a:r>
              <a:rPr lang="ru-RU" dirty="0" smtClean="0"/>
              <a:t>планы</a:t>
            </a:r>
            <a:r>
              <a:rPr lang="ru-RU" dirty="0"/>
              <a:t>?  </a:t>
            </a:r>
          </a:p>
          <a:p>
            <a:r>
              <a:rPr lang="ru-RU" dirty="0"/>
              <a:t>6. Вы обсуждаете с ним его имидж, моду, манеру одеваться?  </a:t>
            </a:r>
          </a:p>
          <a:p>
            <a:r>
              <a:rPr lang="ru-RU" dirty="0"/>
              <a:t>7. Вы знаете его друзей (чем они занимаются, где живут)?  </a:t>
            </a:r>
          </a:p>
          <a:p>
            <a:r>
              <a:rPr lang="ru-RU" dirty="0"/>
              <a:t>8. Вы знаете о его времяпрепровождении, хобби, занятиях?  </a:t>
            </a:r>
          </a:p>
          <a:p>
            <a:r>
              <a:rPr lang="ru-RU" dirty="0"/>
              <a:t>9. Вы в курсе его влюбленности, симпатий?  </a:t>
            </a:r>
          </a:p>
          <a:p>
            <a:r>
              <a:rPr lang="ru-RU" dirty="0"/>
              <a:t>10. Вы знаете о его недругах, недоброжелателях, врагах?  </a:t>
            </a:r>
          </a:p>
          <a:p>
            <a:r>
              <a:rPr lang="ru-RU" dirty="0"/>
              <a:t>11. Вы знаете, какой его любимый предмет в школе?  </a:t>
            </a:r>
          </a:p>
          <a:p>
            <a:r>
              <a:rPr lang="ru-RU" dirty="0"/>
              <a:t>12. Вы знаете, кто его любимый учитель?  </a:t>
            </a:r>
          </a:p>
          <a:p>
            <a:r>
              <a:rPr lang="ru-RU" dirty="0"/>
              <a:t>13. Вы знаете, кто его нелюбимый учитель?  </a:t>
            </a:r>
          </a:p>
          <a:p>
            <a:r>
              <a:rPr lang="ru-RU" dirty="0"/>
              <a:t>14. Вы первым идете на примирение, разговор?  </a:t>
            </a:r>
          </a:p>
          <a:p>
            <a:r>
              <a:rPr lang="ru-RU" dirty="0"/>
              <a:t>15. Вы не оскорбляете и не унижаете своего ребенка?  </a:t>
            </a:r>
          </a:p>
          <a:p>
            <a:endParaRPr lang="ru-RU" dirty="0" smtClean="0"/>
          </a:p>
          <a:p>
            <a:r>
              <a:rPr lang="ru-RU" dirty="0" smtClean="0"/>
              <a:t>Подсчет </a:t>
            </a:r>
            <a:r>
              <a:rPr lang="ru-RU" dirty="0"/>
              <a:t>результатов  </a:t>
            </a:r>
          </a:p>
          <a:p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на все вопросы Вы ответили «да», значит Вы находитесь на верном </a:t>
            </a:r>
            <a:r>
              <a:rPr lang="ru-RU" dirty="0" smtClean="0"/>
              <a:t>родительском </a:t>
            </a:r>
            <a:r>
              <a:rPr lang="ru-RU" dirty="0"/>
              <a:t>пути, держите ситуацию под контролем и сможете в трудную </a:t>
            </a:r>
            <a:r>
              <a:rPr lang="ru-RU" dirty="0" smtClean="0"/>
              <a:t>минуту  </a:t>
            </a:r>
            <a:r>
              <a:rPr lang="ru-RU" dirty="0"/>
              <a:t>прийти  на  помощь  своему  ребенку.  Если  же  большинство  ответов </a:t>
            </a:r>
            <a:r>
              <a:rPr lang="ru-RU" dirty="0" smtClean="0"/>
              <a:t>«</a:t>
            </a:r>
            <a:r>
              <a:rPr lang="ru-RU" dirty="0"/>
              <a:t>нет»,  необходимо  немедленно  изменить  поведение,  услышать  и  понять </a:t>
            </a:r>
            <a:r>
              <a:rPr lang="ru-RU" dirty="0" smtClean="0"/>
              <a:t>подростка</a:t>
            </a:r>
            <a:r>
              <a:rPr lang="ru-RU" dirty="0"/>
              <a:t>, пока не случилась беда! </a:t>
            </a:r>
          </a:p>
        </p:txBody>
      </p:sp>
    </p:spTree>
    <p:extLst>
      <p:ext uri="{BB962C8B-B14F-4D97-AF65-F5344CB8AC3E}">
        <p14:creationId xmlns="" xmlns:p14="http://schemas.microsoft.com/office/powerpoint/2010/main" val="322932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602585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 </a:t>
            </a:r>
            <a:r>
              <a:rPr lang="ru-RU" b="1" dirty="0" err="1"/>
              <a:t>Саморазрушающее</a:t>
            </a:r>
            <a:r>
              <a:rPr lang="ru-RU" b="1" dirty="0"/>
              <a:t>  поведение  и  психические  нарушения  у </a:t>
            </a:r>
            <a:r>
              <a:rPr lang="ru-RU" b="1" dirty="0" smtClean="0"/>
              <a:t>подростков </a:t>
            </a:r>
            <a:endParaRPr lang="ru-RU" b="1" dirty="0"/>
          </a:p>
          <a:p>
            <a:endParaRPr lang="ru-RU" dirty="0" smtClean="0"/>
          </a:p>
          <a:p>
            <a:r>
              <a:rPr lang="ru-RU" dirty="0" smtClean="0"/>
              <a:t>Всемирная  </a:t>
            </a:r>
            <a:r>
              <a:rPr lang="ru-RU" dirty="0"/>
              <a:t>организация  здравоохранения  (ВОЗ)  признала  психическое </a:t>
            </a:r>
            <a:r>
              <a:rPr lang="ru-RU" dirty="0" smtClean="0"/>
              <a:t> здоровье </a:t>
            </a:r>
            <a:r>
              <a:rPr lang="ru-RU" dirty="0"/>
              <a:t>подростков и молодежи одной из ключевых проблем, на которую </a:t>
            </a:r>
            <a:r>
              <a:rPr lang="ru-RU" dirty="0" smtClean="0"/>
              <a:t>специалисты  </a:t>
            </a:r>
            <a:r>
              <a:rPr lang="ru-RU" dirty="0"/>
              <a:t>и  политики  должны  направить  свое  внимание,  поскольку </a:t>
            </a:r>
            <a:r>
              <a:rPr lang="ru-RU" dirty="0" smtClean="0"/>
              <a:t>проблемы </a:t>
            </a:r>
            <a:r>
              <a:rPr lang="ru-RU" dirty="0"/>
              <a:t>психического здоровья могут негативно сказаться на социальном, </a:t>
            </a:r>
            <a:r>
              <a:rPr lang="ru-RU" dirty="0" smtClean="0"/>
              <a:t>интеллектуальном </a:t>
            </a:r>
            <a:r>
              <a:rPr lang="ru-RU" dirty="0"/>
              <a:t>и эмоциональном развитии молодых людей и привести к </a:t>
            </a:r>
            <a:r>
              <a:rPr lang="ru-RU" dirty="0" smtClean="0"/>
              <a:t>их </a:t>
            </a:r>
            <a:r>
              <a:rPr lang="ru-RU" dirty="0"/>
              <a:t>гибели в результате самоубийства80. По данным ВОЗ, во всем мире до 20% </a:t>
            </a:r>
            <a:r>
              <a:rPr lang="ru-RU" dirty="0" smtClean="0"/>
              <a:t>детей  </a:t>
            </a:r>
            <a:r>
              <a:rPr lang="ru-RU" dirty="0"/>
              <a:t>и  подростков  имеют  проблемы  психического  здоровья,  однако  эти </a:t>
            </a:r>
            <a:r>
              <a:rPr lang="ru-RU" dirty="0" smtClean="0"/>
              <a:t>оценки  </a:t>
            </a:r>
            <a:r>
              <a:rPr lang="ru-RU" dirty="0"/>
              <a:t>могут  быть  выше,  поскольку,  как  правило,  психологические </a:t>
            </a:r>
            <a:r>
              <a:rPr lang="ru-RU" dirty="0" smtClean="0"/>
              <a:t>проблемы </a:t>
            </a:r>
            <a:r>
              <a:rPr lang="ru-RU" dirty="0"/>
              <a:t>и расстройства в подростковом возрасте </a:t>
            </a:r>
            <a:r>
              <a:rPr lang="ru-RU" dirty="0" smtClean="0"/>
              <a:t>недооцениваются.  </a:t>
            </a:r>
            <a:endParaRPr lang="ru-RU" dirty="0"/>
          </a:p>
          <a:p>
            <a:r>
              <a:rPr lang="ru-RU" dirty="0"/>
              <a:t>На  фоне  социально-экономической  нестабильности  последних </a:t>
            </a:r>
            <a:r>
              <a:rPr lang="ru-RU" dirty="0" smtClean="0"/>
              <a:t>десятилетий  </a:t>
            </a:r>
            <a:r>
              <a:rPr lang="ru-RU" dirty="0"/>
              <a:t>в  России  отмечается  рост  числа  людей  с  выявленными </a:t>
            </a:r>
            <a:r>
              <a:rPr lang="ru-RU" dirty="0" smtClean="0"/>
              <a:t>психическими  расстройствами.  </a:t>
            </a:r>
          </a:p>
          <a:p>
            <a:endParaRPr lang="ru-RU" dirty="0"/>
          </a:p>
          <a:p>
            <a:r>
              <a:rPr lang="ru-RU" dirty="0" smtClean="0"/>
              <a:t>Наличие  </a:t>
            </a:r>
            <a:r>
              <a:rPr lang="ru-RU" dirty="0"/>
              <a:t>психического  заболевания </a:t>
            </a:r>
            <a:r>
              <a:rPr lang="ru-RU" dirty="0" smtClean="0"/>
              <a:t>является  </a:t>
            </a:r>
            <a:r>
              <a:rPr lang="ru-RU" dirty="0"/>
              <a:t>одним  из  наиболее  существенных  факторов,  увеличивающих </a:t>
            </a:r>
            <a:r>
              <a:rPr lang="ru-RU" dirty="0" smtClean="0"/>
              <a:t>вероятность  </a:t>
            </a:r>
            <a:r>
              <a:rPr lang="ru-RU" dirty="0"/>
              <a:t>совершения  самоубийства.  </a:t>
            </a:r>
            <a:endParaRPr lang="ru-RU" dirty="0" smtClean="0"/>
          </a:p>
          <a:p>
            <a:r>
              <a:rPr lang="ru-RU" dirty="0" smtClean="0"/>
              <a:t>Риск  </a:t>
            </a:r>
            <a:r>
              <a:rPr lang="ru-RU" dirty="0"/>
              <a:t>суицида  наиболее  высок  при </a:t>
            </a:r>
            <a:r>
              <a:rPr lang="ru-RU" dirty="0" smtClean="0"/>
              <a:t>таких  </a:t>
            </a:r>
            <a:r>
              <a:rPr lang="ru-RU" dirty="0"/>
              <a:t>психических  заболеваниях,  как  </a:t>
            </a:r>
            <a:endParaRPr lang="ru-RU" dirty="0" smtClean="0"/>
          </a:p>
          <a:p>
            <a:r>
              <a:rPr lang="ru-RU" dirty="0" smtClean="0"/>
              <a:t>Депрессия (шкала депрессии Бека),  </a:t>
            </a:r>
            <a:endParaRPr lang="ru-RU" dirty="0" smtClean="0"/>
          </a:p>
          <a:p>
            <a:r>
              <a:rPr lang="ru-RU" dirty="0" smtClean="0"/>
              <a:t>Шизофрения (многоуровневый личностный опросник с анализом базовых шкал СМИЛ),  </a:t>
            </a:r>
            <a:endParaRPr lang="ru-RU" dirty="0" smtClean="0"/>
          </a:p>
          <a:p>
            <a:r>
              <a:rPr lang="ru-RU" dirty="0" smtClean="0"/>
              <a:t>Алкогольная или </a:t>
            </a:r>
            <a:r>
              <a:rPr lang="ru-RU" dirty="0"/>
              <a:t>наркотическая </a:t>
            </a:r>
            <a:r>
              <a:rPr lang="ru-RU" dirty="0" smtClean="0"/>
              <a:t>зависимость (опросник Орла), </a:t>
            </a:r>
            <a:endParaRPr lang="ru-RU" dirty="0" smtClean="0"/>
          </a:p>
          <a:p>
            <a:r>
              <a:rPr lang="ru-RU" dirty="0" smtClean="0"/>
              <a:t>личностные </a:t>
            </a:r>
            <a:r>
              <a:rPr lang="ru-RU" dirty="0" smtClean="0"/>
              <a:t>расстройства (многоуровневый личностный опросник с анализом базовых шкал СМИЛ)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41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27789"/>
            <a:ext cx="739788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032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967"/>
            <a:ext cx="5544616" cy="678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9617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0"/>
            <a:ext cx="4400550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29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4267200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484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57150"/>
            <a:ext cx="3914775" cy="67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5430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602585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Специалистами  установлено,  что  суицидальное  поведение  можно </a:t>
            </a:r>
            <a:r>
              <a:rPr lang="ru-RU" dirty="0" smtClean="0"/>
              <a:t>разделить  </a:t>
            </a:r>
            <a:r>
              <a:rPr lang="ru-RU" dirty="0"/>
              <a:t>на  </a:t>
            </a:r>
            <a:r>
              <a:rPr lang="ru-RU" b="1" dirty="0"/>
              <a:t>следующие  этапы</a:t>
            </a:r>
            <a:r>
              <a:rPr lang="ru-RU" dirty="0"/>
              <a:t>:  </a:t>
            </a:r>
            <a:endParaRPr lang="ru-RU" dirty="0" smtClean="0"/>
          </a:p>
          <a:p>
            <a:r>
              <a:rPr lang="ru-RU" dirty="0" smtClean="0"/>
              <a:t>просто  </a:t>
            </a:r>
            <a:r>
              <a:rPr lang="ru-RU" dirty="0"/>
              <a:t>мысли  о  том,  чтобы  покончить  с </a:t>
            </a:r>
            <a:r>
              <a:rPr lang="ru-RU" dirty="0" smtClean="0"/>
              <a:t>жизнью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разработка </a:t>
            </a:r>
            <a:r>
              <a:rPr lang="ru-RU" dirty="0"/>
              <a:t>плана, как совершить самоубийство; </a:t>
            </a:r>
            <a:endParaRPr lang="ru-RU" dirty="0" smtClean="0"/>
          </a:p>
          <a:p>
            <a:r>
              <a:rPr lang="ru-RU" dirty="0" smtClean="0"/>
              <a:t>добыча </a:t>
            </a:r>
            <a:r>
              <a:rPr lang="ru-RU" dirty="0"/>
              <a:t>средств для </a:t>
            </a:r>
            <a:r>
              <a:rPr lang="ru-RU" dirty="0" smtClean="0"/>
              <a:t>его </a:t>
            </a:r>
            <a:r>
              <a:rPr lang="ru-RU" dirty="0"/>
              <a:t>осуществления; </a:t>
            </a:r>
            <a:endParaRPr lang="ru-RU" dirty="0" smtClean="0"/>
          </a:p>
          <a:p>
            <a:r>
              <a:rPr lang="ru-RU" dirty="0" smtClean="0"/>
              <a:t>попытки </a:t>
            </a:r>
            <a:r>
              <a:rPr lang="ru-RU" dirty="0"/>
              <a:t>самоубийства; </a:t>
            </a:r>
            <a:endParaRPr lang="ru-RU" dirty="0" smtClean="0"/>
          </a:p>
          <a:p>
            <a:r>
              <a:rPr lang="ru-RU" dirty="0" smtClean="0"/>
              <a:t>выполнение </a:t>
            </a:r>
            <a:r>
              <a:rPr lang="ru-RU" dirty="0"/>
              <a:t>этого акта </a:t>
            </a:r>
            <a:r>
              <a:rPr lang="ru-RU" dirty="0" smtClean="0"/>
              <a:t> («</a:t>
            </a:r>
            <a:r>
              <a:rPr lang="ru-RU" dirty="0"/>
              <a:t>завершенное  самоубийство</a:t>
            </a:r>
            <a:r>
              <a:rPr lang="ru-RU" dirty="0" smtClean="0"/>
              <a:t>»)</a:t>
            </a:r>
            <a:endParaRPr lang="ru-RU" dirty="0"/>
          </a:p>
          <a:p>
            <a:r>
              <a:rPr lang="ru-RU" b="1" dirty="0" smtClean="0"/>
              <a:t> </a:t>
            </a:r>
          </a:p>
          <a:p>
            <a:r>
              <a:rPr lang="ru-RU" b="1" dirty="0" smtClean="0"/>
              <a:t>Суицидальное  </a:t>
            </a:r>
            <a:r>
              <a:rPr lang="ru-RU" b="1" dirty="0"/>
              <a:t>поведение  </a:t>
            </a:r>
            <a:r>
              <a:rPr lang="ru-RU" dirty="0"/>
              <a:t>–  это </a:t>
            </a:r>
            <a:r>
              <a:rPr lang="ru-RU" dirty="0" smtClean="0"/>
              <a:t>последовательная </a:t>
            </a:r>
            <a:r>
              <a:rPr lang="ru-RU" dirty="0"/>
              <a:t>совокупность следующих этапов:  </a:t>
            </a:r>
          </a:p>
          <a:p>
            <a:r>
              <a:rPr lang="ru-RU" dirty="0"/>
              <a:t>–  Под  влиянием  острых  психотравмирующих  ситуаций,  у </a:t>
            </a:r>
            <a:r>
              <a:rPr lang="ru-RU" dirty="0" smtClean="0"/>
              <a:t>потенциального  </a:t>
            </a:r>
            <a:r>
              <a:rPr lang="ru-RU" dirty="0" err="1"/>
              <a:t>суицидента</a:t>
            </a:r>
            <a:r>
              <a:rPr lang="ru-RU" dirty="0"/>
              <a:t>  возникают  </a:t>
            </a:r>
            <a:r>
              <a:rPr lang="ru-RU" dirty="0" err="1"/>
              <a:t>антивитальные</a:t>
            </a:r>
            <a:r>
              <a:rPr lang="ru-RU" dirty="0"/>
              <a:t>  переживания </a:t>
            </a:r>
          </a:p>
          <a:p>
            <a:r>
              <a:rPr lang="ru-RU" dirty="0"/>
              <a:t>(«жизнь не имеет смысла», «не живешь, а существуешь» и т.п.). </a:t>
            </a:r>
          </a:p>
          <a:p>
            <a:r>
              <a:rPr lang="ru-RU" dirty="0"/>
              <a:t>– Затем формируются пассивные суицидальные мысли. </a:t>
            </a:r>
          </a:p>
          <a:p>
            <a:r>
              <a:rPr lang="ru-RU" dirty="0"/>
              <a:t>–  Следом  возникают  суицидальные  замыслы  или  активные </a:t>
            </a:r>
            <a:r>
              <a:rPr lang="ru-RU" dirty="0" smtClean="0"/>
              <a:t> суицидальные </a:t>
            </a:r>
            <a:r>
              <a:rPr lang="ru-RU" dirty="0"/>
              <a:t>мысли (разработка плана реализации суицидального поступка). </a:t>
            </a:r>
          </a:p>
          <a:p>
            <a:r>
              <a:rPr lang="ru-RU" dirty="0"/>
              <a:t>–  На  следующем  этапе  возникают  суицидальные  намерения  (принятие </a:t>
            </a:r>
            <a:r>
              <a:rPr lang="ru-RU" dirty="0" smtClean="0"/>
              <a:t> решения </a:t>
            </a:r>
            <a:r>
              <a:rPr lang="ru-RU" dirty="0"/>
              <a:t>о суицидальном поступке).  </a:t>
            </a:r>
          </a:p>
          <a:p>
            <a:r>
              <a:rPr lang="ru-RU" dirty="0" smtClean="0"/>
              <a:t>– </a:t>
            </a:r>
            <a:r>
              <a:rPr lang="ru-RU" dirty="0"/>
              <a:t>Затем следует непосредственная суицидальная попытка, иногда при ее </a:t>
            </a:r>
            <a:r>
              <a:rPr lang="ru-RU" dirty="0" smtClean="0"/>
              <a:t>незавершенности </a:t>
            </a:r>
            <a:r>
              <a:rPr lang="ru-RU" dirty="0"/>
              <a:t>предпринимается </a:t>
            </a:r>
            <a:r>
              <a:rPr lang="ru-RU" dirty="0" smtClean="0"/>
              <a:t>новая. 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Временной </a:t>
            </a:r>
            <a:r>
              <a:rPr lang="ru-RU" dirty="0"/>
              <a:t>отрезок этих этапов может составлять от нескольких месяцев </a:t>
            </a:r>
            <a:r>
              <a:rPr lang="ru-RU" dirty="0" smtClean="0"/>
              <a:t> до </a:t>
            </a:r>
            <a:r>
              <a:rPr lang="ru-RU" dirty="0"/>
              <a:t>нескольких минут. </a:t>
            </a:r>
            <a:endParaRPr lang="ru-RU" dirty="0" smtClean="0"/>
          </a:p>
          <a:p>
            <a:endParaRPr lang="ru-RU" smtClean="0"/>
          </a:p>
          <a:p>
            <a:r>
              <a:rPr lang="ru-RU" smtClean="0"/>
              <a:t>Вихристюк</a:t>
            </a:r>
            <a:r>
              <a:rPr lang="ru-RU" dirty="0" smtClean="0"/>
              <a:t> О.В. Что нужно знать родителям о подростковых суицидах? / под ред. </a:t>
            </a:r>
            <a:r>
              <a:rPr lang="ru-RU" dirty="0" err="1" smtClean="0"/>
              <a:t>Вихристюк</a:t>
            </a:r>
            <a:r>
              <a:rPr lang="ru-RU" dirty="0" smtClean="0"/>
              <a:t> О.В., – М.: МГППУ, 2013 –  67 с.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77184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-32658"/>
            <a:ext cx="5184576" cy="698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264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500834"/>
          </a:xfrm>
        </p:spPr>
        <p:txBody>
          <a:bodyPr>
            <a:noAutofit/>
          </a:bodyPr>
          <a:lstStyle/>
          <a:p>
            <a:r>
              <a:rPr lang="ru-RU" sz="1350" b="1" dirty="0" smtClean="0"/>
              <a:t>На что следует обращать внимание в поведении ребенка  </a:t>
            </a:r>
          </a:p>
          <a:p>
            <a:pPr>
              <a:buNone/>
            </a:pPr>
            <a:r>
              <a:rPr lang="ru-RU" sz="1350" dirty="0" smtClean="0"/>
              <a:t>высказывания о нежелании жить: «Было бы лучше умереть», «Не хочу больше жить», «Я больше не буду ни для кого проблемой», «Тебе больше не придётся обо мне волноваться», «Хорошо бы заснуть и не проснуться», «Мне нельзя помочь», «Скоро все закончится», в т.ч. шутки, иронические замечания о желании умереть, о бессмысленности жизни; </a:t>
            </a:r>
          </a:p>
          <a:p>
            <a:pPr>
              <a:buNone/>
            </a:pPr>
            <a:r>
              <a:rPr lang="ru-RU" sz="1350" dirty="0" smtClean="0"/>
              <a:t>фиксация на теме смерти в литературе, живописи, музыке; частые разговоры об этом, сбор информации о способах суицида (например, в Интернете); </a:t>
            </a:r>
          </a:p>
          <a:p>
            <a:pPr>
              <a:buNone/>
            </a:pPr>
            <a:r>
              <a:rPr lang="ru-RU" sz="1350" dirty="0" smtClean="0"/>
              <a:t>активная предварительная подготовка к выбранному способу совершения суицида  (например, сбор таблеток, хранение отравляющих веществ);  </a:t>
            </a:r>
          </a:p>
          <a:p>
            <a:pPr>
              <a:buNone/>
            </a:pPr>
            <a:r>
              <a:rPr lang="ru-RU" sz="1350" dirty="0" smtClean="0"/>
              <a:t>сообщение друзьям о принятии решения о самоубийстве (прямое и косвенное); косвенные намеки на возможность суицидальных действий, например, помещение своей фотографии в черную рамку, употребление в переписке, разговорах </a:t>
            </a:r>
            <a:r>
              <a:rPr lang="ru-RU" sz="1350" dirty="0" err="1" smtClean="0"/>
              <a:t>просуицидальных</a:t>
            </a:r>
            <a:r>
              <a:rPr lang="ru-RU" sz="1350" dirty="0" smtClean="0"/>
              <a:t> высказываний, символов;  </a:t>
            </a:r>
          </a:p>
          <a:p>
            <a:pPr>
              <a:buNone/>
            </a:pPr>
            <a:r>
              <a:rPr lang="ru-RU" sz="1350" dirty="0" smtClean="0"/>
              <a:t>раздражительность, угрюмость, подавленное настроение, проявление признаков страха, беспомощности, безнадёжности, отчаяния, чувство одиночества («меня никто не понимает и я никому не нужен»), сложность контролирования эмоций, внезапная смена эмоций (то эйфория, то приступы отчаяния);</a:t>
            </a:r>
          </a:p>
          <a:p>
            <a:pPr>
              <a:buNone/>
            </a:pPr>
            <a:r>
              <a:rPr lang="ru-RU" sz="1350" dirty="0" smtClean="0"/>
              <a:t>негативные оценки своей личности, окружающего мира и будущего, потеря перспективы будущего; </a:t>
            </a:r>
          </a:p>
          <a:p>
            <a:pPr>
              <a:buNone/>
            </a:pPr>
            <a:r>
              <a:rPr lang="ru-RU" sz="1350" dirty="0" smtClean="0"/>
              <a:t>постоянно пониженное настроение, тоскливость. Ребенок считает, что у него ничего не получится, он ни на что не способен. Ребенок подавлен, безразличен, иногда ощущает вину перед окружающими; </a:t>
            </a:r>
          </a:p>
          <a:p>
            <a:pPr>
              <a:buNone/>
            </a:pPr>
            <a:r>
              <a:rPr lang="ru-RU" sz="1350" dirty="0" smtClean="0"/>
              <a:t>необычное, нехарактерное для данного ребенка поведение (более безрассудное, импульсивное, агрессивное; несвойственное стремление к уединению, снижение социальной активности у общительных детей, и наоборот, возбужденное поведение и повышенная общительность у малообщительных и молчаливых). Возможно злоупотребление алкоголем, </a:t>
            </a:r>
            <a:r>
              <a:rPr lang="ru-RU" sz="1350" dirty="0" err="1" smtClean="0"/>
              <a:t>психоактивными</a:t>
            </a:r>
            <a:r>
              <a:rPr lang="ru-RU" sz="1350" dirty="0" smtClean="0"/>
              <a:t> веществами; </a:t>
            </a:r>
          </a:p>
          <a:p>
            <a:pPr>
              <a:buNone/>
            </a:pPr>
            <a:r>
              <a:rPr lang="ru-RU" sz="1350" dirty="0" smtClean="0"/>
              <a:t>стремление к рискованным действиям, отрицание проблем; </a:t>
            </a:r>
          </a:p>
          <a:p>
            <a:pPr>
              <a:buNone/>
            </a:pPr>
            <a:r>
              <a:rPr lang="ru-RU" sz="1350" dirty="0" smtClean="0"/>
              <a:t>снижение успеваемости, пропуск занятий, невыполнение  домашних заданий;  </a:t>
            </a:r>
          </a:p>
          <a:p>
            <a:pPr>
              <a:buNone/>
            </a:pPr>
            <a:r>
              <a:rPr lang="ru-RU" sz="1350" dirty="0" smtClean="0"/>
              <a:t>символическое прощание с ближайшим окружением (раздача личных вещей, фото, подготовка и выставление ролика, посвященного друзьям и близким); дарение другим вещей, имеющих большую личную значимость; </a:t>
            </a:r>
          </a:p>
          <a:p>
            <a:pPr>
              <a:buNone/>
            </a:pPr>
            <a:r>
              <a:rPr lang="ru-RU" sz="1350" dirty="0" smtClean="0"/>
              <a:t>попытка уединиться: закрыться в комнате, убежать и скрыться от друзей (при наличии других настораживающих признаков)</a:t>
            </a:r>
            <a:endParaRPr lang="ru-RU" sz="1350" dirty="0"/>
          </a:p>
        </p:txBody>
      </p:sp>
    </p:spTree>
    <p:extLst>
      <p:ext uri="{BB962C8B-B14F-4D97-AF65-F5344CB8AC3E}">
        <p14:creationId xmlns="" xmlns:p14="http://schemas.microsoft.com/office/powerpoint/2010/main" val="273885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Учитывая, что развитие суицидальных тенденций часто связано с депрессией, необходимо обращать внимание на ее типичные симптомы</a:t>
            </a:r>
            <a:r>
              <a:rPr lang="ru-RU" dirty="0" smtClean="0"/>
              <a:t>: </a:t>
            </a:r>
          </a:p>
          <a:p>
            <a:endParaRPr lang="ru-RU" dirty="0" smtClean="0"/>
          </a:p>
          <a:p>
            <a:r>
              <a:rPr lang="ru-RU" dirty="0" smtClean="0"/>
              <a:t>часто </a:t>
            </a:r>
            <a:r>
              <a:rPr lang="ru-RU" dirty="0" smtClean="0"/>
              <a:t>грустное настроение, периодический плач, чувство одиночества, бесполезности; </a:t>
            </a:r>
          </a:p>
          <a:p>
            <a:r>
              <a:rPr lang="ru-RU" dirty="0" smtClean="0"/>
              <a:t>вялость</a:t>
            </a:r>
            <a:r>
              <a:rPr lang="ru-RU" dirty="0" smtClean="0"/>
              <a:t>, хроническая усталость, безнадежность и беспомощность; </a:t>
            </a:r>
          </a:p>
          <a:p>
            <a:r>
              <a:rPr lang="ru-RU" dirty="0" smtClean="0"/>
              <a:t>снижение </a:t>
            </a:r>
            <a:r>
              <a:rPr lang="ru-RU" dirty="0" smtClean="0"/>
              <a:t>интересов к деятельности или снижение удовольствия от деятельности, которая раньше ребенку нравилась; </a:t>
            </a:r>
          </a:p>
          <a:p>
            <a:r>
              <a:rPr lang="ru-RU" dirty="0" smtClean="0"/>
              <a:t>поглощенность </a:t>
            </a:r>
            <a:r>
              <a:rPr lang="ru-RU" dirty="0" smtClean="0"/>
              <a:t>темой смерти; </a:t>
            </a:r>
          </a:p>
          <a:p>
            <a:r>
              <a:rPr lang="ru-RU" dirty="0" smtClean="0"/>
              <a:t>постоянная </a:t>
            </a:r>
            <a:r>
              <a:rPr lang="ru-RU" dirty="0" smtClean="0"/>
              <a:t>скука; </a:t>
            </a:r>
          </a:p>
          <a:p>
            <a:r>
              <a:rPr lang="ru-RU" dirty="0" smtClean="0"/>
              <a:t>социальная </a:t>
            </a:r>
            <a:r>
              <a:rPr lang="ru-RU" dirty="0" smtClean="0"/>
              <a:t>изоляция и сложности во взаимоотношениях; </a:t>
            </a:r>
          </a:p>
          <a:p>
            <a:r>
              <a:rPr lang="ru-RU" dirty="0" smtClean="0"/>
              <a:t>пропуск </a:t>
            </a:r>
            <a:r>
              <a:rPr lang="ru-RU" dirty="0" smtClean="0"/>
              <a:t>школы или плохая успеваемость; </a:t>
            </a:r>
          </a:p>
          <a:p>
            <a:r>
              <a:rPr lang="ru-RU" dirty="0" smtClean="0"/>
              <a:t>деструктивное </a:t>
            </a:r>
            <a:r>
              <a:rPr lang="ru-RU" dirty="0" smtClean="0"/>
              <a:t>(разрушительное, отклоняющееся) поведение; </a:t>
            </a:r>
          </a:p>
          <a:p>
            <a:r>
              <a:rPr lang="ru-RU" dirty="0" smtClean="0"/>
              <a:t>чувство </a:t>
            </a:r>
            <a:r>
              <a:rPr lang="ru-RU" dirty="0" smtClean="0"/>
              <a:t>неполноценности, бесполезности, потеря самоуважения, низкая самооценка и чувство вины; </a:t>
            </a:r>
          </a:p>
          <a:p>
            <a:r>
              <a:rPr lang="ru-RU" dirty="0" smtClean="0"/>
              <a:t>повышенная </a:t>
            </a:r>
            <a:r>
              <a:rPr lang="ru-RU" dirty="0" smtClean="0"/>
              <a:t>чувствительность к неудачам или неадекватная реакция на похвалы и награды; </a:t>
            </a:r>
            <a:endParaRPr lang="ru-RU" dirty="0" smtClean="0"/>
          </a:p>
          <a:p>
            <a:r>
              <a:rPr lang="ru-RU" dirty="0" smtClean="0"/>
              <a:t>повышенная </a:t>
            </a:r>
            <a:r>
              <a:rPr lang="ru-RU" dirty="0" smtClean="0"/>
              <a:t>раздражительность, гневливость (зачастую из-за мелочей), враждебность или выраженная тревога; </a:t>
            </a:r>
          </a:p>
          <a:p>
            <a:r>
              <a:rPr lang="ru-RU" dirty="0" smtClean="0"/>
              <a:t>жалобы </a:t>
            </a:r>
            <a:r>
              <a:rPr lang="ru-RU" dirty="0" smtClean="0"/>
              <a:t>на физическую боль, например, боль в желудке или головную боль; </a:t>
            </a:r>
          </a:p>
          <a:p>
            <a:r>
              <a:rPr lang="ru-RU" dirty="0" smtClean="0"/>
              <a:t>сложности </a:t>
            </a:r>
            <a:r>
              <a:rPr lang="ru-RU" dirty="0" smtClean="0"/>
              <a:t>концентрации внимания; </a:t>
            </a:r>
          </a:p>
          <a:p>
            <a:r>
              <a:rPr lang="ru-RU" dirty="0" smtClean="0"/>
              <a:t>значительные </a:t>
            </a:r>
            <a:r>
              <a:rPr lang="ru-RU" dirty="0" smtClean="0"/>
              <a:t>изменения сна и аппетита (бессонница или сонливость, потеря аппетита или неконтролируемое обжорство). </a:t>
            </a:r>
          </a:p>
          <a:p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 smtClean="0"/>
              <a:t>все из перечисленных симптомов могут присутствовать одновременно. </a:t>
            </a:r>
            <a:endParaRPr lang="ru-RU" dirty="0" smtClean="0"/>
          </a:p>
          <a:p>
            <a:r>
              <a:rPr lang="ru-RU" dirty="0" smtClean="0"/>
              <a:t>Однако </a:t>
            </a:r>
            <a:r>
              <a:rPr lang="ru-RU" b="1" dirty="0" smtClean="0"/>
              <a:t>наличие двух или трех поведенческих признаков </a:t>
            </a:r>
            <a:r>
              <a:rPr lang="ru-RU" dirty="0" smtClean="0"/>
              <a:t>указывает на то, что у ребенка может быть депрессия и ему </a:t>
            </a:r>
            <a:r>
              <a:rPr lang="ru-RU" b="1" dirty="0" smtClean="0"/>
              <a:t>нужна помощь специалиста</a:t>
            </a: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58204" cy="600305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Факторы, препятствующие возникновению  суицидального поведения у подростков </a:t>
            </a:r>
          </a:p>
          <a:p>
            <a:endParaRPr lang="ru-RU" dirty="0" smtClean="0"/>
          </a:p>
          <a:p>
            <a:r>
              <a:rPr lang="ru-RU" dirty="0" err="1" smtClean="0"/>
              <a:t>антисуицидальные</a:t>
            </a:r>
            <a:r>
              <a:rPr lang="ru-RU" dirty="0" smtClean="0"/>
              <a:t> факторы, т.е. мысли, душевные переживания, положительные жизненные установки, позиции и психологические особенности человека, препятствующие осуществлению  суицидальных намерений:  </a:t>
            </a:r>
          </a:p>
          <a:p>
            <a:r>
              <a:rPr lang="ru-RU" dirty="0" smtClean="0"/>
              <a:t>- страх смерти; </a:t>
            </a:r>
          </a:p>
          <a:p>
            <a:r>
              <a:rPr lang="ru-RU" dirty="0" smtClean="0"/>
              <a:t>- нежелание вызывать отрицательные переживания близких; </a:t>
            </a:r>
          </a:p>
          <a:p>
            <a:r>
              <a:rPr lang="ru-RU" dirty="0" smtClean="0"/>
              <a:t>- боязнь физических страданий (в т.ч. негативная проекция своего внешнего вида после самоубийства, опасения остаться инвалидом); </a:t>
            </a:r>
          </a:p>
          <a:p>
            <a:r>
              <a:rPr lang="ru-RU" dirty="0" smtClean="0"/>
              <a:t>- выраженное чувство долга, обязательность; </a:t>
            </a:r>
          </a:p>
          <a:p>
            <a:r>
              <a:rPr lang="ru-RU" dirty="0" smtClean="0"/>
              <a:t>- наличие актуальных жизненных ценностей, целей; </a:t>
            </a:r>
          </a:p>
          <a:p>
            <a:r>
              <a:rPr lang="ru-RU" dirty="0" smtClean="0"/>
              <a:t>- представление о греховности и о позорности суицида (в т.ч. религиозные мотивы); </a:t>
            </a:r>
          </a:p>
          <a:p>
            <a:r>
              <a:rPr lang="ru-RU" dirty="0" smtClean="0"/>
              <a:t>- любовь к жизни; </a:t>
            </a:r>
          </a:p>
          <a:p>
            <a:r>
              <a:rPr lang="ru-RU" dirty="0" smtClean="0"/>
              <a:t>- наличие нереализованных планов (жизненных, творческих, семейных и др.); </a:t>
            </a:r>
          </a:p>
          <a:p>
            <a:r>
              <a:rPr lang="ru-RU" dirty="0" smtClean="0"/>
              <a:t>- надежда на то, что кто-то знает выход из ситуации и сможет помочь.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543956" cy="593161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четыре группы симптомов стресса: </a:t>
            </a:r>
          </a:p>
          <a:p>
            <a:r>
              <a:rPr lang="ru-RU" b="1" dirty="0" smtClean="0"/>
              <a:t>физиологические, интеллектуальные, эмоциональные и поведенческие. </a:t>
            </a:r>
          </a:p>
          <a:p>
            <a:endParaRPr lang="ru-RU" dirty="0" smtClean="0"/>
          </a:p>
          <a:p>
            <a:r>
              <a:rPr lang="ru-RU" b="1" dirty="0" smtClean="0"/>
              <a:t>Признаки стресса </a:t>
            </a:r>
          </a:p>
          <a:p>
            <a:r>
              <a:rPr lang="ru-RU" b="1" dirty="0" smtClean="0"/>
              <a:t>Интеллектуальные признаки стресса </a:t>
            </a:r>
          </a:p>
          <a:p>
            <a:r>
              <a:rPr lang="ru-RU" dirty="0" smtClean="0"/>
              <a:t>1. Преобладание негативных мыслей  </a:t>
            </a:r>
          </a:p>
          <a:p>
            <a:r>
              <a:rPr lang="ru-RU" dirty="0" smtClean="0"/>
              <a:t>2. Трудность сосредоточения  </a:t>
            </a:r>
          </a:p>
          <a:p>
            <a:r>
              <a:rPr lang="ru-RU" dirty="0" smtClean="0"/>
              <a:t>3. Ухудшение показателей памяти  </a:t>
            </a:r>
          </a:p>
          <a:p>
            <a:r>
              <a:rPr lang="ru-RU" dirty="0" smtClean="0"/>
              <a:t>4. Постоянное и бесплодное вращение мыслей вокруг одной проблемы  </a:t>
            </a:r>
          </a:p>
          <a:p>
            <a:r>
              <a:rPr lang="ru-RU" dirty="0" smtClean="0"/>
              <a:t>5. Повышенная отвлекаемость  </a:t>
            </a:r>
          </a:p>
          <a:p>
            <a:r>
              <a:rPr lang="ru-RU" dirty="0" smtClean="0"/>
              <a:t>6. Трудность принятия решений, длительные колебания при выборе </a:t>
            </a:r>
          </a:p>
          <a:p>
            <a:r>
              <a:rPr lang="ru-RU" dirty="0" smtClean="0"/>
              <a:t> 7. Плохие сны, кошмары  </a:t>
            </a:r>
          </a:p>
          <a:p>
            <a:r>
              <a:rPr lang="ru-RU" dirty="0" smtClean="0"/>
              <a:t>8. Частые ошибки, сбои в вычислениях  </a:t>
            </a:r>
          </a:p>
          <a:p>
            <a:r>
              <a:rPr lang="ru-RU" dirty="0" smtClean="0"/>
              <a:t>9. Пассивность, желание переложить ответственность на кого-то другого  </a:t>
            </a:r>
          </a:p>
          <a:p>
            <a:r>
              <a:rPr lang="ru-RU" dirty="0" smtClean="0"/>
              <a:t>10.  Нарушение логики, спутанное мышление  </a:t>
            </a:r>
          </a:p>
          <a:p>
            <a:r>
              <a:rPr lang="ru-RU" dirty="0" smtClean="0"/>
              <a:t>11.  Импульсивность мышления, поспешные и необоснованные решения  </a:t>
            </a:r>
          </a:p>
          <a:p>
            <a:r>
              <a:rPr lang="ru-RU" dirty="0" smtClean="0"/>
              <a:t>12.  Сужение «поля зрения», кажущееся уменьшение возможных вариантов действия </a:t>
            </a:r>
          </a:p>
          <a:p>
            <a:endParaRPr lang="ru-RU" dirty="0" smtClean="0"/>
          </a:p>
          <a:p>
            <a:r>
              <a:rPr lang="ru-RU" dirty="0" smtClean="0"/>
              <a:t> Итого: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Эмоциональные симптомы </a:t>
            </a:r>
          </a:p>
          <a:p>
            <a:r>
              <a:rPr lang="ru-RU" dirty="0" smtClean="0"/>
              <a:t>1. Беспокойство, повышенная тревожность  </a:t>
            </a:r>
          </a:p>
          <a:p>
            <a:r>
              <a:rPr lang="ru-RU" dirty="0" smtClean="0"/>
              <a:t>2. Подозрительность  </a:t>
            </a:r>
          </a:p>
          <a:p>
            <a:r>
              <a:rPr lang="ru-RU" dirty="0" smtClean="0"/>
              <a:t>3. Мрачное настроение  </a:t>
            </a:r>
          </a:p>
          <a:p>
            <a:r>
              <a:rPr lang="ru-RU" dirty="0" smtClean="0"/>
              <a:t>4. Ощущение постоянной тоски, депрессия  </a:t>
            </a:r>
          </a:p>
          <a:p>
            <a:r>
              <a:rPr lang="ru-RU" dirty="0" smtClean="0"/>
              <a:t>5. Раздражительность, приступы гнева  </a:t>
            </a:r>
          </a:p>
          <a:p>
            <a:r>
              <a:rPr lang="ru-RU" dirty="0" smtClean="0"/>
              <a:t>6. Эмоциональная «тупость», равнодушие </a:t>
            </a:r>
          </a:p>
          <a:p>
            <a:r>
              <a:rPr lang="ru-RU" dirty="0" smtClean="0"/>
              <a:t> 7. Циничный, неуместный юмор </a:t>
            </a:r>
          </a:p>
          <a:p>
            <a:r>
              <a:rPr lang="ru-RU" dirty="0" smtClean="0"/>
              <a:t> 8. Уменьшение чувства уверенности в себе  </a:t>
            </a:r>
          </a:p>
          <a:p>
            <a:r>
              <a:rPr lang="ru-RU" dirty="0" smtClean="0"/>
              <a:t>9. Уменьшение удовлетворенности жизнью  </a:t>
            </a:r>
          </a:p>
          <a:p>
            <a:r>
              <a:rPr lang="ru-RU" dirty="0" smtClean="0"/>
              <a:t>10. Чувство отчужденности, одиночества  </a:t>
            </a:r>
          </a:p>
          <a:p>
            <a:r>
              <a:rPr lang="ru-RU" dirty="0" smtClean="0"/>
              <a:t>11. Потеря интереса к жизни  </a:t>
            </a:r>
          </a:p>
          <a:p>
            <a:r>
              <a:rPr lang="ru-RU" dirty="0" smtClean="0"/>
              <a:t>12. Снижение самооценки, появление чувства вины или недовольства собой или своей работой</a:t>
            </a:r>
          </a:p>
          <a:p>
            <a:endParaRPr lang="ru-RU" dirty="0" smtClean="0"/>
          </a:p>
          <a:p>
            <a:r>
              <a:rPr lang="ru-RU" dirty="0" smtClean="0"/>
              <a:t>Итого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Поведенческие признаки стресса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1. Потеря аппетита или переедание  </a:t>
            </a:r>
          </a:p>
          <a:p>
            <a:r>
              <a:rPr lang="ru-RU" dirty="0" smtClean="0"/>
              <a:t>2. Возрастание ошибок при выполнении привычных действий </a:t>
            </a:r>
          </a:p>
          <a:p>
            <a:r>
              <a:rPr lang="ru-RU" dirty="0" smtClean="0"/>
              <a:t> 3. Более быстрая или, наоборот, замедленная речь  </a:t>
            </a:r>
          </a:p>
          <a:p>
            <a:r>
              <a:rPr lang="ru-RU" dirty="0" smtClean="0"/>
              <a:t>4. Дрожание голоса  </a:t>
            </a:r>
          </a:p>
          <a:p>
            <a:r>
              <a:rPr lang="ru-RU" dirty="0" smtClean="0"/>
              <a:t>5. Увеличение числа конфликтных ситуаций на работе или в семье</a:t>
            </a:r>
          </a:p>
          <a:p>
            <a:r>
              <a:rPr lang="ru-RU" dirty="0" smtClean="0"/>
              <a:t>6. Хроническая нехватка времени  </a:t>
            </a:r>
          </a:p>
          <a:p>
            <a:r>
              <a:rPr lang="ru-RU" dirty="0" smtClean="0"/>
              <a:t>7. Уменьшение времени, которое уделяется общению с близкими и друзьями  </a:t>
            </a:r>
          </a:p>
          <a:p>
            <a:r>
              <a:rPr lang="ru-RU" dirty="0" smtClean="0"/>
              <a:t>8. Потеря внимания к своему внешнему виду, </a:t>
            </a:r>
            <a:r>
              <a:rPr lang="ru-RU" dirty="0" err="1" smtClean="0"/>
              <a:t>неухоженность</a:t>
            </a:r>
            <a:r>
              <a:rPr lang="ru-RU" dirty="0" smtClean="0"/>
              <a:t>  </a:t>
            </a:r>
          </a:p>
          <a:p>
            <a:r>
              <a:rPr lang="ru-RU" dirty="0" smtClean="0"/>
              <a:t>9. </a:t>
            </a:r>
            <a:r>
              <a:rPr lang="ru-RU" dirty="0" err="1" smtClean="0"/>
              <a:t>Антисоциальное</a:t>
            </a:r>
            <a:r>
              <a:rPr lang="ru-RU" dirty="0" smtClean="0"/>
              <a:t> поведение  </a:t>
            </a:r>
          </a:p>
          <a:p>
            <a:r>
              <a:rPr lang="ru-RU" dirty="0" smtClean="0"/>
              <a:t>10. Низкая продуктивность деятельности  </a:t>
            </a:r>
          </a:p>
          <a:p>
            <a:r>
              <a:rPr lang="ru-RU" dirty="0" smtClean="0"/>
              <a:t>11. Нарушение сна или бессонница </a:t>
            </a:r>
          </a:p>
          <a:p>
            <a:r>
              <a:rPr lang="ru-RU" dirty="0" smtClean="0"/>
              <a:t> 12. Более интенсивное курение и употребление алкоголя  </a:t>
            </a:r>
          </a:p>
          <a:p>
            <a:endParaRPr lang="ru-RU" dirty="0" smtClean="0"/>
          </a:p>
          <a:p>
            <a:r>
              <a:rPr lang="ru-RU" dirty="0" smtClean="0"/>
              <a:t>Итого: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58246" cy="485778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Физиологические симптомы </a:t>
            </a:r>
          </a:p>
          <a:p>
            <a:r>
              <a:rPr lang="ru-RU" dirty="0" smtClean="0"/>
              <a:t>1. Боли в разных частях тела неопределенного характера, головные боли </a:t>
            </a:r>
          </a:p>
          <a:p>
            <a:r>
              <a:rPr lang="ru-RU" dirty="0" smtClean="0"/>
              <a:t> 2. Повышение или понижение артериального давления  </a:t>
            </a:r>
          </a:p>
          <a:p>
            <a:r>
              <a:rPr lang="ru-RU" dirty="0" smtClean="0"/>
              <a:t>3. Учащенный или неритмичный пульс </a:t>
            </a:r>
          </a:p>
          <a:p>
            <a:r>
              <a:rPr lang="ru-RU" dirty="0" smtClean="0"/>
              <a:t> 4. Нарушение процессов пищеварения (запор, диарея, повышенное газообразование) </a:t>
            </a:r>
          </a:p>
          <a:p>
            <a:r>
              <a:rPr lang="ru-RU" dirty="0" smtClean="0"/>
              <a:t> 5. Нарушение свободы дыхания  </a:t>
            </a:r>
          </a:p>
          <a:p>
            <a:r>
              <a:rPr lang="ru-RU" dirty="0" smtClean="0"/>
              <a:t>6. Ощущение напряжения в мышцах  </a:t>
            </a:r>
          </a:p>
          <a:p>
            <a:r>
              <a:rPr lang="ru-RU" dirty="0" smtClean="0"/>
              <a:t>7. Повышенная утомляемость  </a:t>
            </a:r>
          </a:p>
          <a:p>
            <a:r>
              <a:rPr lang="ru-RU" dirty="0" smtClean="0"/>
              <a:t>8. Дрожь в руках, судороги   </a:t>
            </a:r>
          </a:p>
          <a:p>
            <a:r>
              <a:rPr lang="ru-RU" dirty="0" smtClean="0"/>
              <a:t>9. Аллергия или иные кожные высыпания  </a:t>
            </a:r>
          </a:p>
          <a:p>
            <a:r>
              <a:rPr lang="ru-RU" dirty="0" smtClean="0"/>
              <a:t>10.  Повышенная потливость  </a:t>
            </a:r>
          </a:p>
          <a:p>
            <a:r>
              <a:rPr lang="ru-RU" dirty="0" smtClean="0"/>
              <a:t>11.  Снижение иммунитета, частые недомогания  </a:t>
            </a:r>
          </a:p>
          <a:p>
            <a:r>
              <a:rPr lang="ru-RU" dirty="0" smtClean="0"/>
              <a:t>12.  Быстрое увеличение или потеря веса тела  </a:t>
            </a:r>
          </a:p>
          <a:p>
            <a:endParaRPr lang="ru-RU" dirty="0" smtClean="0"/>
          </a:p>
          <a:p>
            <a:r>
              <a:rPr lang="ru-RU" dirty="0" smtClean="0"/>
              <a:t>Итого: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401080" cy="550299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Для подсчета суммарного показателя используется следующая схема. </a:t>
            </a:r>
          </a:p>
          <a:p>
            <a:endParaRPr lang="ru-RU" dirty="0" smtClean="0"/>
          </a:p>
          <a:p>
            <a:r>
              <a:rPr lang="ru-RU" dirty="0" smtClean="0"/>
              <a:t>Наличие каждого симптома из интеллектуальных или поведенческих признаков стресса оценивается в 1 балл, каждый симптом из эмоционального списка оценивается в 1,5 балла, а каждый симптом из физиологического списка оценивается в 2 балла. </a:t>
            </a:r>
          </a:p>
          <a:p>
            <a:r>
              <a:rPr lang="ru-RU" dirty="0" smtClean="0"/>
              <a:t>Таким образом, общая максимальная сумма по всему списку теоретически может достигать 66. </a:t>
            </a:r>
          </a:p>
          <a:p>
            <a:r>
              <a:rPr lang="ru-RU" dirty="0" smtClean="0"/>
              <a:t>Показатель </a:t>
            </a:r>
            <a:r>
              <a:rPr lang="ru-RU" b="1" dirty="0" smtClean="0"/>
              <a:t>от 0 до 5 баллов </a:t>
            </a:r>
            <a:r>
              <a:rPr lang="ru-RU" dirty="0" smtClean="0"/>
              <a:t>считается хорошим: это означает, что в данный момент жизни у Вас </a:t>
            </a:r>
            <a:r>
              <a:rPr lang="ru-RU" dirty="0" err="1" smtClean="0"/>
              <a:t>сколь-либо</a:t>
            </a:r>
            <a:r>
              <a:rPr lang="ru-RU" dirty="0" smtClean="0"/>
              <a:t> значимый стресс отсутствует. </a:t>
            </a:r>
          </a:p>
          <a:p>
            <a:r>
              <a:rPr lang="ru-RU" dirty="0" smtClean="0"/>
              <a:t>Показатель </a:t>
            </a:r>
            <a:r>
              <a:rPr lang="ru-RU" b="1" dirty="0" smtClean="0"/>
              <a:t>от 6 до 12 баллов </a:t>
            </a:r>
            <a:r>
              <a:rPr lang="ru-RU" dirty="0" smtClean="0"/>
              <a:t>означает, что Вы испытываете умеренный стресс, который может быть компенсирован с помощью рационального использования времени, периодического отдыха и нахождения оптимального выхода из сложившейся ситуации. </a:t>
            </a:r>
          </a:p>
          <a:p>
            <a:r>
              <a:rPr lang="ru-RU" dirty="0" smtClean="0"/>
              <a:t>Показатель </a:t>
            </a:r>
            <a:r>
              <a:rPr lang="ru-RU" b="1" dirty="0" smtClean="0"/>
              <a:t>от 13 до 24 баллов </a:t>
            </a:r>
            <a:r>
              <a:rPr lang="ru-RU" dirty="0" smtClean="0"/>
              <a:t>указывает на достаточно выраженное напряжение эмоциональных и физиологических систем организма, возникшее в ответ на сильный </a:t>
            </a:r>
            <a:r>
              <a:rPr lang="ru-RU" dirty="0" err="1" smtClean="0"/>
              <a:t>стрессорный</a:t>
            </a:r>
            <a:r>
              <a:rPr lang="ru-RU" dirty="0" smtClean="0"/>
              <a:t> фактор, который Вам пока не удалось компенсировать. Здесь уже требуется применение специальных методов преодоления стресса, которые будут приведены в данной книге. </a:t>
            </a:r>
          </a:p>
          <a:p>
            <a:r>
              <a:rPr lang="ru-RU" dirty="0" smtClean="0"/>
              <a:t>Показатель </a:t>
            </a:r>
            <a:r>
              <a:rPr lang="ru-RU" b="1" dirty="0" smtClean="0"/>
              <a:t>от 25 до 40 баллов </a:t>
            </a:r>
            <a:r>
              <a:rPr lang="ru-RU" dirty="0" smtClean="0"/>
              <a:t>указывает на состояние сильного стресса, для успешного преодоления которого желательна помощь психолога или психотерапевта. Такой показатель стресса говорит о серьезных предпосылках возникновения кризисных состояний.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928992" cy="626469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Клиническое </a:t>
            </a:r>
            <a:r>
              <a:rPr lang="ru-RU" b="1" dirty="0"/>
              <a:t>интервью </a:t>
            </a:r>
            <a:r>
              <a:rPr lang="ru-RU" b="1" dirty="0" smtClean="0"/>
              <a:t>по оценке риска самоповреждения (СП), </a:t>
            </a:r>
            <a:r>
              <a:rPr lang="ru-RU" b="1" dirty="0"/>
              <a:t>не </a:t>
            </a:r>
            <a:r>
              <a:rPr lang="ru-RU" b="1" dirty="0" smtClean="0"/>
              <a:t>доходившего </a:t>
            </a:r>
            <a:r>
              <a:rPr lang="ru-RU" b="1" dirty="0"/>
              <a:t>до уровня действий.</a:t>
            </a:r>
          </a:p>
          <a:p>
            <a:r>
              <a:rPr lang="ru-RU" dirty="0" smtClean="0"/>
              <a:t>Банников </a:t>
            </a:r>
            <a:r>
              <a:rPr lang="ru-RU" dirty="0"/>
              <a:t>Г.С., </a:t>
            </a:r>
            <a:r>
              <a:rPr lang="ru-RU" dirty="0" err="1"/>
              <a:t>Федунина</a:t>
            </a:r>
            <a:r>
              <a:rPr lang="ru-RU" dirty="0"/>
              <a:t> Н.Ю., Павлова Т.С., </a:t>
            </a:r>
            <a:r>
              <a:rPr lang="ru-RU" dirty="0" err="1"/>
              <a:t>Вихристюк</a:t>
            </a:r>
            <a:r>
              <a:rPr lang="ru-RU" dirty="0"/>
              <a:t> О.В., Летова А.В., Баженова М.Д. </a:t>
            </a:r>
          </a:p>
          <a:p>
            <a:r>
              <a:rPr lang="ru-RU" dirty="0"/>
              <a:t>Ведущие механизмы </a:t>
            </a:r>
            <a:r>
              <a:rPr lang="ru-RU" dirty="0" err="1"/>
              <a:t>самоповреждающего</a:t>
            </a:r>
            <a:r>
              <a:rPr lang="ru-RU" dirty="0"/>
              <a:t> поведения у подростков: по материалам </a:t>
            </a:r>
            <a:r>
              <a:rPr lang="ru-RU" dirty="0" err="1"/>
              <a:t>мони</a:t>
            </a:r>
            <a:r>
              <a:rPr lang="ru-RU" dirty="0"/>
              <a:t>-</a:t>
            </a:r>
          </a:p>
          <a:p>
            <a:r>
              <a:rPr lang="ru-RU" dirty="0" err="1"/>
              <a:t>торинга</a:t>
            </a:r>
            <a:r>
              <a:rPr lang="ru-RU" dirty="0"/>
              <a:t> в образовательных организациях // Консультативная психология и психотерапия. </a:t>
            </a:r>
          </a:p>
          <a:p>
            <a:r>
              <a:rPr lang="ru-RU" dirty="0"/>
              <a:t>2016. Т. 24. № 3. С. 42—68. </a:t>
            </a:r>
            <a:r>
              <a:rPr lang="ru-RU" dirty="0" err="1"/>
              <a:t>doi</a:t>
            </a:r>
            <a:r>
              <a:rPr lang="ru-RU" dirty="0"/>
              <a:t>: 10.17759/cpp.20162403004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. Способ СП (оценка </a:t>
            </a:r>
            <a:r>
              <a:rPr lang="ru-RU" dirty="0" err="1"/>
              <a:t>брутальности</a:t>
            </a:r>
            <a:r>
              <a:rPr lang="ru-RU" dirty="0"/>
              <a:t>)?</a:t>
            </a:r>
          </a:p>
          <a:p>
            <a:r>
              <a:rPr lang="ru-RU" dirty="0"/>
              <a:t>2. При каких обстоятельствах произошло СП?</a:t>
            </a:r>
          </a:p>
          <a:p>
            <a:r>
              <a:rPr lang="ru-RU" dirty="0"/>
              <a:t>3. Психическое состояние при нанесении себе повреждений?</a:t>
            </a:r>
          </a:p>
          <a:p>
            <a:r>
              <a:rPr lang="ru-RU" dirty="0" smtClean="0"/>
              <a:t>4</a:t>
            </a:r>
            <a:r>
              <a:rPr lang="ru-RU" dirty="0"/>
              <a:t>. Было ли лишение себя жизни целью СП?</a:t>
            </a:r>
          </a:p>
          <a:p>
            <a:r>
              <a:rPr lang="ru-RU" dirty="0"/>
              <a:t>5. Какой был основной мотив СП?</a:t>
            </a:r>
          </a:p>
          <a:p>
            <a:r>
              <a:rPr lang="ru-RU" dirty="0"/>
              <a:t>6. Были ли раньше случаи самоповреждения?</a:t>
            </a:r>
          </a:p>
          <a:p>
            <a:r>
              <a:rPr lang="ru-RU" dirty="0"/>
              <a:t>7. Как подросток относится к своим действиям сейчас?</a:t>
            </a:r>
          </a:p>
          <a:p>
            <a:r>
              <a:rPr lang="ru-RU" dirty="0"/>
              <a:t>8. Кто еще знает о </a:t>
            </a:r>
            <a:r>
              <a:rPr lang="ru-RU" dirty="0" err="1"/>
              <a:t>самоповреждающих</a:t>
            </a:r>
            <a:r>
              <a:rPr lang="ru-RU" dirty="0"/>
              <a:t> действиях (родители, друзья)?</a:t>
            </a:r>
          </a:p>
          <a:p>
            <a:r>
              <a:rPr lang="ru-RU" dirty="0"/>
              <a:t>9. Как они к этому относятся?</a:t>
            </a:r>
          </a:p>
          <a:p>
            <a:r>
              <a:rPr lang="ru-RU" dirty="0"/>
              <a:t>10. Как бы подросток поступил в этой ситуации теперь?</a:t>
            </a:r>
          </a:p>
          <a:p>
            <a:endParaRPr lang="ru-RU" dirty="0" smtClean="0"/>
          </a:p>
          <a:p>
            <a:r>
              <a:rPr lang="ru-RU" dirty="0" smtClean="0"/>
              <a:t>Основные  </a:t>
            </a:r>
            <a:r>
              <a:rPr lang="ru-RU" dirty="0"/>
              <a:t>причины  </a:t>
            </a:r>
            <a:r>
              <a:rPr lang="ru-RU" dirty="0" err="1"/>
              <a:t>самоповреждающего</a:t>
            </a:r>
            <a:r>
              <a:rPr lang="ru-RU" dirty="0"/>
              <a:t>  поведения  среди  подростков 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на </a:t>
            </a:r>
            <a:r>
              <a:rPr lang="ru-RU" dirty="0"/>
              <a:t>фоне субъективно значимого непереносимого </a:t>
            </a:r>
            <a:r>
              <a:rPr lang="ru-RU" dirty="0" smtClean="0"/>
              <a:t>события </a:t>
            </a:r>
            <a:r>
              <a:rPr lang="ru-RU" dirty="0"/>
              <a:t>— 36%,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фоне существующего депрессивного состояния — 34%, </a:t>
            </a:r>
          </a:p>
          <a:p>
            <a:r>
              <a:rPr lang="ru-RU" dirty="0"/>
              <a:t>как реакция декомпенсации у акцентуированной личности как правило </a:t>
            </a:r>
          </a:p>
          <a:p>
            <a:r>
              <a:rPr lang="ru-RU" dirty="0"/>
              <a:t>демонстративно-шантажного характера — в 25%, другое — 5%.</a:t>
            </a:r>
          </a:p>
          <a:p>
            <a:endParaRPr lang="ru-RU" dirty="0" smtClean="0"/>
          </a:p>
          <a:p>
            <a:r>
              <a:rPr lang="ru-RU" dirty="0" smtClean="0"/>
              <a:t>Основные  </a:t>
            </a:r>
            <a:r>
              <a:rPr lang="ru-RU" dirty="0"/>
              <a:t>способы  </a:t>
            </a:r>
            <a:r>
              <a:rPr lang="ru-RU" dirty="0" err="1"/>
              <a:t>самоповреждающего</a:t>
            </a:r>
            <a:r>
              <a:rPr lang="ru-RU" dirty="0"/>
              <a:t>  поведения  среди  подростков: </a:t>
            </a:r>
          </a:p>
          <a:p>
            <a:r>
              <a:rPr lang="ru-RU" dirty="0" err="1"/>
              <a:t>самопорезы</a:t>
            </a:r>
            <a:r>
              <a:rPr lang="ru-RU" dirty="0"/>
              <a:t> — 65%, </a:t>
            </a:r>
            <a:r>
              <a:rPr lang="ru-RU" dirty="0" err="1"/>
              <a:t>самопобои</a:t>
            </a:r>
            <a:r>
              <a:rPr lang="ru-RU" dirty="0"/>
              <a:t> — 15%, отравления — 10%, прижигание </a:t>
            </a:r>
          </a:p>
          <a:p>
            <a:r>
              <a:rPr lang="ru-RU" dirty="0"/>
              <a:t>кожи — 5</a:t>
            </a:r>
            <a:r>
              <a:rPr lang="ru-RU" dirty="0" smtClean="0"/>
              <a:t>%.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90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12068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Самоубийству  предшествует  период  (называемый  специалистами </a:t>
            </a:r>
          </a:p>
          <a:p>
            <a:r>
              <a:rPr lang="ru-RU" dirty="0"/>
              <a:t>«</a:t>
            </a:r>
            <a:r>
              <a:rPr lang="ru-RU" b="1" dirty="0" err="1"/>
              <a:t>пресуицид</a:t>
            </a:r>
            <a:r>
              <a:rPr lang="ru-RU" dirty="0"/>
              <a:t>»), включающий две фазы: </a:t>
            </a:r>
          </a:p>
          <a:p>
            <a:endParaRPr lang="ru-RU" dirty="0" smtClean="0"/>
          </a:p>
          <a:p>
            <a:r>
              <a:rPr lang="ru-RU" dirty="0" smtClean="0"/>
              <a:t>–  </a:t>
            </a:r>
            <a:r>
              <a:rPr lang="ru-RU" dirty="0"/>
              <a:t>Первая  фаза  характеризуется  исключительно  высокой  активностью </a:t>
            </a:r>
          </a:p>
          <a:p>
            <a:r>
              <a:rPr lang="ru-RU" dirty="0"/>
              <a:t>человека  (период  поиска  «точки  опоры»),  но  эта  активность  не </a:t>
            </a:r>
          </a:p>
          <a:p>
            <a:r>
              <a:rPr lang="ru-RU" dirty="0"/>
              <a:t>сопровождается  суицидальными  действиями.  По  мере  того  как </a:t>
            </a:r>
          </a:p>
          <a:p>
            <a:r>
              <a:rPr lang="ru-RU" dirty="0"/>
              <a:t>исчерпываются  варианты  улучшения  ситуации,  крепнет  мысль  о  ее </a:t>
            </a:r>
          </a:p>
          <a:p>
            <a:r>
              <a:rPr lang="ru-RU" dirty="0"/>
              <a:t>неразрешимости.  Человек  остро  ощущает  невыносимость  существования  и </a:t>
            </a:r>
          </a:p>
          <a:p>
            <a:r>
              <a:rPr lang="ru-RU" dirty="0"/>
              <a:t>предположительно  констатирует  отсутствие  желания  жить.  В  этот  период </a:t>
            </a:r>
          </a:p>
          <a:p>
            <a:r>
              <a:rPr lang="ru-RU" dirty="0"/>
              <a:t>еще  сохраняется  возможность  оказать  помощь  человеку,  вывести  его  из </a:t>
            </a:r>
          </a:p>
          <a:p>
            <a:r>
              <a:rPr lang="ru-RU" dirty="0" smtClean="0"/>
              <a:t>тупика.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Вторая фаза начинается, если человек не нашел выхода из кризиса, не </a:t>
            </a:r>
          </a:p>
          <a:p>
            <a:r>
              <a:rPr lang="ru-RU" dirty="0"/>
              <a:t>получил поддержки, и длится вплоть до покушения на свою жизнь. На этом </a:t>
            </a:r>
          </a:p>
          <a:p>
            <a:r>
              <a:rPr lang="ru-RU" dirty="0"/>
              <a:t>этапе у человека возникают суицидальные мысли, а позднее и обдумывание </a:t>
            </a:r>
          </a:p>
          <a:p>
            <a:r>
              <a:rPr lang="ru-RU" dirty="0"/>
              <a:t>способа  самоубийства.  По  мнению  специалистов,  на  этом  этапе  усилия </a:t>
            </a:r>
          </a:p>
          <a:p>
            <a:r>
              <a:rPr lang="ru-RU" dirty="0"/>
              <a:t>психолога  и  педагогов  по  предотвращению  самоубийства,  как  правило, </a:t>
            </a:r>
          </a:p>
          <a:p>
            <a:r>
              <a:rPr lang="ru-RU" dirty="0"/>
              <a:t>малоэффективны. Необходимо вмешательство </a:t>
            </a:r>
            <a:r>
              <a:rPr lang="ru-RU" dirty="0" smtClean="0"/>
              <a:t>врача-психиатра.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4924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95384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Три </a:t>
            </a:r>
            <a:r>
              <a:rPr lang="ru-RU" sz="2000" b="1" dirty="0"/>
              <a:t>наиболее распространенных психологических </a:t>
            </a:r>
            <a:r>
              <a:rPr lang="ru-RU" sz="2000" b="1" dirty="0" smtClean="0"/>
              <a:t>механизма </a:t>
            </a:r>
            <a:r>
              <a:rPr lang="ru-RU" sz="2000" b="1" dirty="0" err="1"/>
              <a:t>самоповреждающего</a:t>
            </a:r>
            <a:r>
              <a:rPr lang="ru-RU" sz="2000" b="1" dirty="0"/>
              <a:t> поведения, встречающиеся у </a:t>
            </a:r>
            <a:r>
              <a:rPr lang="ru-RU" sz="2000" b="1" dirty="0" smtClean="0"/>
              <a:t>подростков и юношей</a:t>
            </a:r>
            <a:endParaRPr lang="ru-RU" sz="2000" b="1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Рис</a:t>
            </a:r>
            <a:r>
              <a:rPr lang="ru-RU" sz="2000" dirty="0"/>
              <a:t>. 2. Психологические механизмы </a:t>
            </a:r>
            <a:r>
              <a:rPr lang="ru-RU" sz="2000" dirty="0" err="1"/>
              <a:t>самоповреждающего</a:t>
            </a:r>
            <a:r>
              <a:rPr lang="ru-RU" sz="2000" dirty="0"/>
              <a:t> поведения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66" y="2060848"/>
            <a:ext cx="8237227" cy="2715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7011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24944"/>
            <a:ext cx="9144000" cy="3933056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1.  Стрессовый  механизм  СП  </a:t>
            </a:r>
            <a:r>
              <a:rPr lang="ru-RU" dirty="0"/>
              <a:t>(20%)  развивается  на  фоне  </a:t>
            </a:r>
            <a:r>
              <a:rPr lang="ru-RU" dirty="0" smtClean="0"/>
              <a:t>непереносимой  </a:t>
            </a:r>
            <a:r>
              <a:rPr lang="ru-RU" dirty="0"/>
              <a:t>жизненной  ситуации.  </a:t>
            </a:r>
            <a:endParaRPr lang="ru-RU" dirty="0" smtClean="0"/>
          </a:p>
          <a:p>
            <a:r>
              <a:rPr lang="ru-RU" dirty="0" smtClean="0"/>
              <a:t>События</a:t>
            </a:r>
            <a:r>
              <a:rPr lang="ru-RU" dirty="0"/>
              <a:t>,  связанные  с  </a:t>
            </a:r>
            <a:r>
              <a:rPr lang="ru-RU" dirty="0" err="1" smtClean="0"/>
              <a:t>самоповреждающим</a:t>
            </a:r>
            <a:r>
              <a:rPr lang="ru-RU" dirty="0" smtClean="0"/>
              <a:t> </a:t>
            </a:r>
            <a:r>
              <a:rPr lang="ru-RU" dirty="0"/>
              <a:t>поведением у подростков: </a:t>
            </a:r>
            <a:endParaRPr lang="ru-RU" dirty="0" smtClean="0"/>
          </a:p>
          <a:p>
            <a:r>
              <a:rPr lang="ru-RU" dirty="0" smtClean="0"/>
              <a:t>конфликты </a:t>
            </a:r>
            <a:r>
              <a:rPr lang="ru-RU" dirty="0"/>
              <a:t>в семье — 50%, </a:t>
            </a:r>
            <a:r>
              <a:rPr lang="ru-RU" dirty="0" smtClean="0"/>
              <a:t>влюбленность </a:t>
            </a:r>
            <a:r>
              <a:rPr lang="ru-RU" dirty="0"/>
              <a:t>–14%, психические нарушения — 4%, сочетание факторов — 25%, </a:t>
            </a:r>
          </a:p>
          <a:p>
            <a:r>
              <a:rPr lang="ru-RU" dirty="0"/>
              <a:t>тяжелое соматическое заболевание — 1%.</a:t>
            </a:r>
          </a:p>
          <a:p>
            <a:endParaRPr lang="ru-RU" dirty="0" smtClean="0"/>
          </a:p>
          <a:p>
            <a:r>
              <a:rPr lang="ru-RU" dirty="0" smtClean="0"/>
              <a:t>Подтипы</a:t>
            </a:r>
            <a:r>
              <a:rPr lang="ru-RU" dirty="0"/>
              <a:t>:</a:t>
            </a:r>
          </a:p>
          <a:p>
            <a:r>
              <a:rPr lang="ru-RU" b="1" dirty="0"/>
              <a:t>1.1. Стрессовый, импульсивный </a:t>
            </a:r>
            <a:r>
              <a:rPr lang="ru-RU" dirty="0"/>
              <a:t>(5%) — в остром периоде с </a:t>
            </a:r>
            <a:r>
              <a:rPr lang="ru-RU" dirty="0" smtClean="0"/>
              <a:t>переживаниями </a:t>
            </a:r>
            <a:r>
              <a:rPr lang="ru-RU" dirty="0"/>
              <a:t>отчаяния, безысходности, душевной боли, явлениями </a:t>
            </a:r>
            <a:r>
              <a:rPr lang="ru-RU" dirty="0" smtClean="0"/>
              <a:t>деперсонализации </a:t>
            </a:r>
            <a:r>
              <a:rPr lang="ru-RU" dirty="0"/>
              <a:t>и </a:t>
            </a:r>
            <a:r>
              <a:rPr lang="ru-RU" dirty="0" err="1"/>
              <a:t>дереализации</a:t>
            </a:r>
            <a:r>
              <a:rPr lang="ru-RU" dirty="0"/>
              <a:t>, что проявляется в восприятии «</a:t>
            </a:r>
            <a:r>
              <a:rPr lang="ru-RU" dirty="0" smtClean="0"/>
              <a:t>измененного</a:t>
            </a:r>
            <a:r>
              <a:rPr lang="ru-RU" dirty="0"/>
              <a:t>» себя и окружающего мира: «Я как будто сама не своя, и все вокруг </a:t>
            </a:r>
            <a:r>
              <a:rPr lang="ru-RU" dirty="0" smtClean="0"/>
              <a:t> другое</a:t>
            </a:r>
            <a:r>
              <a:rPr lang="ru-RU" dirty="0"/>
              <a:t>».  </a:t>
            </a:r>
            <a:endParaRPr lang="ru-RU" dirty="0" smtClean="0"/>
          </a:p>
          <a:p>
            <a:r>
              <a:rPr lang="ru-RU" dirty="0" smtClean="0"/>
              <a:t>На  </a:t>
            </a:r>
            <a:r>
              <a:rPr lang="ru-RU" dirty="0"/>
              <a:t>фоне  аффективного  напряжения  для  СП  используются </a:t>
            </a:r>
            <a:r>
              <a:rPr lang="ru-RU" dirty="0" smtClean="0"/>
              <a:t> средства </a:t>
            </a:r>
            <a:r>
              <a:rPr lang="ru-RU" dirty="0"/>
              <a:t>из ближайшего бытового окружения (лезвия, колющие </a:t>
            </a:r>
            <a:r>
              <a:rPr lang="ru-RU" dirty="0" smtClean="0"/>
              <a:t>предметы</a:t>
            </a:r>
            <a:r>
              <a:rPr lang="ru-RU" dirty="0"/>
              <a:t>, иногда таблетки — «заснуть, отключиться»). </a:t>
            </a:r>
            <a:endParaRPr lang="ru-RU" dirty="0" smtClean="0"/>
          </a:p>
          <a:p>
            <a:r>
              <a:rPr lang="ru-RU" dirty="0" smtClean="0"/>
              <a:t>Цель </a:t>
            </a:r>
            <a:r>
              <a:rPr lang="ru-RU" dirty="0"/>
              <a:t>СП — снятие </a:t>
            </a:r>
            <a:r>
              <a:rPr lang="ru-RU" dirty="0" smtClean="0"/>
              <a:t> невыносимого </a:t>
            </a:r>
            <a:r>
              <a:rPr lang="ru-RU" dirty="0"/>
              <a:t>напряжения, с последующим раскаянием в содеянном. </a:t>
            </a:r>
          </a:p>
          <a:p>
            <a:endParaRPr lang="ru-RU" dirty="0" smtClean="0"/>
          </a:p>
          <a:p>
            <a:r>
              <a:rPr lang="ru-RU" dirty="0" smtClean="0"/>
              <a:t>Способы  </a:t>
            </a:r>
            <a:r>
              <a:rPr lang="ru-RU" dirty="0"/>
              <a:t>совершения  СП  различные,  могут  представлять  опасность </a:t>
            </a:r>
            <a:r>
              <a:rPr lang="ru-RU" dirty="0" smtClean="0"/>
              <a:t>для </a:t>
            </a:r>
            <a:r>
              <a:rPr lang="ru-RU" dirty="0"/>
              <a:t>жизни. Чаще происходит в ситуации острого непереносимого </a:t>
            </a:r>
            <a:r>
              <a:rPr lang="ru-RU" dirty="0" smtClean="0"/>
              <a:t>конфликта</a:t>
            </a:r>
            <a:r>
              <a:rPr lang="ru-RU" dirty="0"/>
              <a:t>. В большинстве не думают о смертельном исходе СП. </a:t>
            </a:r>
            <a:endParaRPr lang="ru-RU" dirty="0" smtClean="0"/>
          </a:p>
          <a:p>
            <a:r>
              <a:rPr lang="ru-RU" dirty="0" smtClean="0"/>
              <a:t>Основные мотивы </a:t>
            </a:r>
            <a:r>
              <a:rPr lang="ru-RU" dirty="0"/>
              <a:t>— протест, самонаказание. </a:t>
            </a:r>
            <a:endParaRPr lang="ru-RU" dirty="0" smtClean="0"/>
          </a:p>
          <a:p>
            <a:r>
              <a:rPr lang="ru-RU" dirty="0" smtClean="0"/>
              <a:t>Отношение </a:t>
            </a:r>
            <a:r>
              <a:rPr lang="ru-RU" dirty="0"/>
              <a:t>к своим действиям </a:t>
            </a:r>
            <a:r>
              <a:rPr lang="ru-RU" dirty="0" smtClean="0"/>
              <a:t>критическое</a:t>
            </a:r>
            <a:r>
              <a:rPr lang="ru-RU" dirty="0"/>
              <a:t>, раскаяние в содеянном, стараются никого не посвящать. В </a:t>
            </a:r>
            <a:r>
              <a:rPr lang="ru-RU" dirty="0" smtClean="0"/>
              <a:t>беседе </a:t>
            </a:r>
            <a:r>
              <a:rPr lang="ru-RU" dirty="0"/>
              <a:t>ищут помощи сочувствия, совета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950"/>
            <a:ext cx="4476750" cy="277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3332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92951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1.2 .Стрессовый, продуманный </a:t>
            </a:r>
            <a:r>
              <a:rPr lang="ru-RU" dirty="0"/>
              <a:t>(15%) </a:t>
            </a:r>
            <a:endParaRPr lang="ru-RU" dirty="0" smtClean="0"/>
          </a:p>
          <a:p>
            <a:r>
              <a:rPr lang="ru-RU" dirty="0" smtClean="0"/>
              <a:t>— </a:t>
            </a:r>
            <a:r>
              <a:rPr lang="ru-RU" dirty="0"/>
              <a:t>с переживаниями </a:t>
            </a:r>
            <a:r>
              <a:rPr lang="ru-RU" dirty="0" smtClean="0"/>
              <a:t>подавленности</a:t>
            </a:r>
            <a:r>
              <a:rPr lang="ru-RU" dirty="0"/>
              <a:t>, гнева, планируемый заранее, с мотивом протеста или мести. </a:t>
            </a:r>
            <a:endParaRPr lang="ru-RU" dirty="0" smtClean="0"/>
          </a:p>
          <a:p>
            <a:r>
              <a:rPr lang="ru-RU" dirty="0" smtClean="0"/>
              <a:t>Способы </a:t>
            </a:r>
            <a:r>
              <a:rPr lang="ru-RU" dirty="0"/>
              <a:t>различны, есть риск смертельного исхода из-за недооценки тяжести </a:t>
            </a:r>
          </a:p>
          <a:p>
            <a:r>
              <a:rPr lang="ru-RU" dirty="0"/>
              <a:t>от последствий выбранного способа. Чаще происходит на фоне </a:t>
            </a:r>
            <a:r>
              <a:rPr lang="ru-RU" dirty="0" smtClean="0"/>
              <a:t>хронических </a:t>
            </a:r>
            <a:r>
              <a:rPr lang="ru-RU" dirty="0"/>
              <a:t>конфликтных ситуаций. </a:t>
            </a:r>
            <a:endParaRPr lang="ru-RU" dirty="0" smtClean="0"/>
          </a:p>
          <a:p>
            <a:r>
              <a:rPr lang="ru-RU" dirty="0" smtClean="0"/>
              <a:t>Чувства </a:t>
            </a:r>
            <a:r>
              <a:rPr lang="ru-RU" dirty="0"/>
              <a:t>и мысли смешанные, </a:t>
            </a:r>
            <a:r>
              <a:rPr lang="ru-RU" dirty="0" smtClean="0"/>
              <a:t>переживания </a:t>
            </a:r>
            <a:r>
              <a:rPr lang="ru-RU" dirty="0"/>
              <a:t>подавленности, гнева, обвинения других. В большинстве не думают </a:t>
            </a:r>
            <a:r>
              <a:rPr lang="ru-RU" dirty="0" smtClean="0"/>
              <a:t>о </a:t>
            </a:r>
            <a:r>
              <a:rPr lang="ru-RU" dirty="0"/>
              <a:t>смертельном исходе СП. Планируют заранее. </a:t>
            </a:r>
            <a:endParaRPr lang="ru-RU" dirty="0" smtClean="0"/>
          </a:p>
          <a:p>
            <a:r>
              <a:rPr lang="ru-RU" dirty="0" smtClean="0"/>
              <a:t>Основные </a:t>
            </a:r>
            <a:r>
              <a:rPr lang="ru-RU" dirty="0"/>
              <a:t>мотивы</a:t>
            </a:r>
            <a:r>
              <a:rPr lang="ru-RU" dirty="0" smtClean="0"/>
              <a:t>: протест </a:t>
            </a:r>
            <a:r>
              <a:rPr lang="ru-RU" dirty="0"/>
              <a:t>и месть. Учителя могут одними из первых узнать об СП. Для </a:t>
            </a:r>
            <a:r>
              <a:rPr lang="ru-RU" dirty="0" smtClean="0"/>
              <a:t>родителей </a:t>
            </a:r>
            <a:r>
              <a:rPr lang="ru-RU" dirty="0"/>
              <a:t>самоповреждение подростка чаще является неожиданностью. </a:t>
            </a:r>
            <a:endParaRPr lang="ru-RU" dirty="0" smtClean="0"/>
          </a:p>
          <a:p>
            <a:r>
              <a:rPr lang="ru-RU" dirty="0" smtClean="0"/>
              <a:t>Отношение </a:t>
            </a:r>
            <a:r>
              <a:rPr lang="ru-RU" dirty="0"/>
              <a:t>подростков к своим действиям недостаточно критичное, имеет </a:t>
            </a:r>
          </a:p>
          <a:p>
            <a:r>
              <a:rPr lang="ru-RU" dirty="0"/>
              <a:t>место недооценка угрозы СП.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беседе чаще оправдывают себя, обвиняя </a:t>
            </a:r>
            <a:r>
              <a:rPr lang="ru-RU" dirty="0" smtClean="0"/>
              <a:t>окружающих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4624"/>
            <a:ext cx="5263578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6468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212976"/>
            <a:ext cx="8928992" cy="352839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2. Депрессивный механизм СП </a:t>
            </a:r>
            <a:r>
              <a:rPr lang="ru-RU" dirty="0"/>
              <a:t>(45%) развивается на фоне сниженного </a:t>
            </a:r>
            <a:r>
              <a:rPr lang="ru-RU" dirty="0" smtClean="0"/>
              <a:t> настроения</a:t>
            </a:r>
            <a:r>
              <a:rPr lang="ru-RU" dirty="0"/>
              <a:t>, чувства собственной «</a:t>
            </a:r>
            <a:r>
              <a:rPr lang="ru-RU" dirty="0" err="1"/>
              <a:t>плохости</a:t>
            </a:r>
            <a:r>
              <a:rPr lang="ru-RU" dirty="0"/>
              <a:t>», </a:t>
            </a:r>
            <a:r>
              <a:rPr lang="ru-RU" dirty="0" err="1"/>
              <a:t>малоценности</a:t>
            </a:r>
            <a:r>
              <a:rPr lang="ru-RU" dirty="0"/>
              <a:t>, </a:t>
            </a:r>
            <a:r>
              <a:rPr lang="ru-RU" dirty="0" smtClean="0"/>
              <a:t>пессимистического  </a:t>
            </a:r>
            <a:r>
              <a:rPr lang="ru-RU" dirty="0"/>
              <a:t>видения  будущего,  одиночества,  «</a:t>
            </a:r>
            <a:r>
              <a:rPr lang="ru-RU" dirty="0" err="1"/>
              <a:t>брошенности</a:t>
            </a:r>
            <a:r>
              <a:rPr lang="ru-RU" dirty="0"/>
              <a:t>».  По  мере </a:t>
            </a:r>
            <a:r>
              <a:rPr lang="ru-RU" dirty="0" smtClean="0"/>
              <a:t> нарастания  </a:t>
            </a:r>
            <a:r>
              <a:rPr lang="ru-RU" dirty="0"/>
              <a:t>депрессивной  симптоматики  развивались  </a:t>
            </a:r>
            <a:r>
              <a:rPr lang="ru-RU" dirty="0" err="1" smtClean="0"/>
              <a:t>обсессивно-фобические</a:t>
            </a:r>
            <a:r>
              <a:rPr lang="ru-RU" dirty="0" smtClean="0"/>
              <a:t> </a:t>
            </a:r>
            <a:r>
              <a:rPr lang="ru-RU" dirty="0" smtClean="0"/>
              <a:t>реакции, </a:t>
            </a:r>
            <a:r>
              <a:rPr lang="ru-RU" dirty="0"/>
              <a:t>идеи </a:t>
            </a:r>
            <a:r>
              <a:rPr lang="ru-RU" dirty="0" err="1"/>
              <a:t>малоценности</a:t>
            </a:r>
            <a:r>
              <a:rPr lang="ru-RU" dirty="0"/>
              <a:t>.</a:t>
            </a:r>
          </a:p>
          <a:p>
            <a:r>
              <a:rPr lang="ru-RU" b="1" dirty="0"/>
              <a:t>2.1.  Депрессивно-импульсивный  СП  </a:t>
            </a:r>
            <a:r>
              <a:rPr lang="ru-RU" dirty="0"/>
              <a:t>—  как  реакция  на  внезапное </a:t>
            </a:r>
            <a:r>
              <a:rPr lang="ru-RU" dirty="0" smtClean="0"/>
              <a:t> беспричинное </a:t>
            </a:r>
            <a:r>
              <a:rPr lang="ru-RU" dirty="0"/>
              <a:t>изменение в психическом состоянии (10%). </a:t>
            </a:r>
            <a:endParaRPr lang="ru-RU" dirty="0" smtClean="0"/>
          </a:p>
          <a:p>
            <a:r>
              <a:rPr lang="ru-RU" dirty="0" smtClean="0"/>
              <a:t>Смешанный  </a:t>
            </a:r>
            <a:r>
              <a:rPr lang="ru-RU" dirty="0"/>
              <a:t>аффект,  с  телесными  сенсациями,  снижением  успеваемости </a:t>
            </a:r>
            <a:r>
              <a:rPr lang="ru-RU" dirty="0" smtClean="0"/>
              <a:t>из-за </a:t>
            </a:r>
            <a:r>
              <a:rPr lang="ru-RU" dirty="0"/>
              <a:t>сложностей концентрации внимания, утомляемости, «лени», </a:t>
            </a:r>
            <a:r>
              <a:rPr lang="ru-RU" dirty="0" smtClean="0"/>
              <a:t>страхом  </a:t>
            </a:r>
            <a:r>
              <a:rPr lang="ru-RU" dirty="0"/>
              <a:t>сумасшествия  и  боязнью  рассказать  кому-то  о  своем  </a:t>
            </a:r>
            <a:r>
              <a:rPr lang="ru-RU" dirty="0" smtClean="0"/>
              <a:t>состоянии </a:t>
            </a:r>
            <a:r>
              <a:rPr lang="ru-RU" dirty="0"/>
              <a:t>приводят подростка к СП с целью облегчения своего </a:t>
            </a:r>
            <a:r>
              <a:rPr lang="ru-RU" dirty="0" smtClean="0"/>
              <a:t>витального </a:t>
            </a:r>
            <a:r>
              <a:rPr lang="ru-RU" dirty="0"/>
              <a:t>состояния. </a:t>
            </a:r>
            <a:endParaRPr lang="ru-RU" dirty="0" smtClean="0"/>
          </a:p>
          <a:p>
            <a:r>
              <a:rPr lang="ru-RU" dirty="0" smtClean="0"/>
              <a:t>Способы </a:t>
            </a:r>
            <a:r>
              <a:rPr lang="ru-RU" dirty="0"/>
              <a:t>различные, чаще </a:t>
            </a:r>
            <a:r>
              <a:rPr lang="ru-RU" dirty="0" err="1"/>
              <a:t>самопорезы</a:t>
            </a:r>
            <a:r>
              <a:rPr lang="ru-RU" dirty="0"/>
              <a:t>, </a:t>
            </a:r>
            <a:r>
              <a:rPr lang="ru-RU" dirty="0" smtClean="0"/>
              <a:t>обычно  </a:t>
            </a:r>
            <a:r>
              <a:rPr lang="ru-RU" dirty="0"/>
              <a:t>однократные.  В  большинстве  не  думают  о  смертельном  исходе </a:t>
            </a:r>
            <a:r>
              <a:rPr lang="ru-RU" dirty="0" smtClean="0"/>
              <a:t>СП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Родители</a:t>
            </a:r>
            <a:r>
              <a:rPr lang="ru-RU" dirty="0"/>
              <a:t>, часто узнают одними из последних, после того как </a:t>
            </a:r>
            <a:r>
              <a:rPr lang="ru-RU" dirty="0" smtClean="0"/>
              <a:t>учителя </a:t>
            </a:r>
            <a:r>
              <a:rPr lang="ru-RU" dirty="0"/>
              <a:t>обращают их внимание на состояние подростка. </a:t>
            </a:r>
            <a:endParaRPr lang="ru-RU" dirty="0" smtClean="0"/>
          </a:p>
          <a:p>
            <a:r>
              <a:rPr lang="ru-RU" dirty="0" smtClean="0"/>
              <a:t>Отношение </a:t>
            </a:r>
            <a:r>
              <a:rPr lang="ru-RU" dirty="0"/>
              <a:t>подростков к своим действиям недостаточно критичное, в силу </a:t>
            </a:r>
          </a:p>
          <a:p>
            <a:r>
              <a:rPr lang="ru-RU" dirty="0"/>
              <a:t>непонимания, что с ними происходит. Возможен риск </a:t>
            </a:r>
            <a:r>
              <a:rPr lang="ru-RU" dirty="0" smtClean="0"/>
              <a:t>смертельного </a:t>
            </a:r>
            <a:r>
              <a:rPr lang="ru-RU" dirty="0"/>
              <a:t>исхода из-за недооценки тяжести депрессивного состояния, </a:t>
            </a:r>
            <a:r>
              <a:rPr lang="ru-RU" dirty="0" smtClean="0"/>
              <a:t>повторных </a:t>
            </a:r>
            <a:r>
              <a:rPr lang="ru-RU" dirty="0"/>
              <a:t>более брутальных </a:t>
            </a:r>
            <a:r>
              <a:rPr lang="ru-RU" dirty="0" err="1"/>
              <a:t>аутоагрессивных</a:t>
            </a:r>
            <a:r>
              <a:rPr lang="ru-RU" dirty="0"/>
              <a:t> действий.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правило, </a:t>
            </a:r>
            <a:r>
              <a:rPr lang="ru-RU" dirty="0" smtClean="0"/>
              <a:t>ищут </a:t>
            </a:r>
            <a:r>
              <a:rPr lang="ru-RU" dirty="0"/>
              <a:t>помощи, сочувствия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1623"/>
            <a:ext cx="5084890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538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924943"/>
            <a:ext cx="8928992" cy="3906349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2.2. Депрессивно-продуманный СП </a:t>
            </a:r>
            <a:r>
              <a:rPr lang="ru-RU" dirty="0"/>
              <a:t>(30%) — развивается на фоне </a:t>
            </a:r>
            <a:r>
              <a:rPr lang="ru-RU" dirty="0" smtClean="0"/>
              <a:t>длительного </a:t>
            </a:r>
            <a:r>
              <a:rPr lang="ru-RU" dirty="0"/>
              <a:t>сниженного настроения</a:t>
            </a:r>
            <a:r>
              <a:rPr lang="ru-RU" dirty="0" smtClean="0"/>
              <a:t>, </a:t>
            </a:r>
            <a:r>
              <a:rPr lang="ru-RU" dirty="0"/>
              <a:t>заниженной самооценки, </a:t>
            </a:r>
            <a:r>
              <a:rPr lang="ru-RU" dirty="0" smtClean="0"/>
              <a:t>телесном </a:t>
            </a:r>
            <a:r>
              <a:rPr lang="ru-RU" dirty="0"/>
              <a:t>дискомфорте, которые часто не осознаются подростком. </a:t>
            </a:r>
            <a:endParaRPr lang="ru-RU" dirty="0" smtClean="0"/>
          </a:p>
          <a:p>
            <a:r>
              <a:rPr lang="ru-RU" dirty="0" smtClean="0"/>
              <a:t>СП часто </a:t>
            </a:r>
            <a:r>
              <a:rPr lang="ru-RU" dirty="0"/>
              <a:t>носит многократный, часто навязчивый характер. </a:t>
            </a:r>
            <a:endParaRPr lang="ru-RU" dirty="0" smtClean="0"/>
          </a:p>
          <a:p>
            <a:r>
              <a:rPr lang="ru-RU" dirty="0" smtClean="0"/>
              <a:t>Способы </a:t>
            </a:r>
            <a:r>
              <a:rPr lang="ru-RU" dirty="0"/>
              <a:t>СП: </a:t>
            </a:r>
            <a:r>
              <a:rPr lang="ru-RU" dirty="0" err="1" smtClean="0"/>
              <a:t>самопорезы</a:t>
            </a:r>
            <a:r>
              <a:rPr lang="ru-RU" dirty="0"/>
              <a:t>, прижигание, травмы рук, колотые ранения</a:t>
            </a:r>
            <a:r>
              <a:rPr lang="ru-RU" dirty="0" smtClean="0"/>
              <a:t>. Ситуации </a:t>
            </a:r>
            <a:r>
              <a:rPr lang="ru-RU" dirty="0"/>
              <a:t>раз-</a:t>
            </a:r>
          </a:p>
          <a:p>
            <a:r>
              <a:rPr lang="ru-RU" dirty="0" err="1"/>
              <a:t>нообразны</a:t>
            </a:r>
            <a:r>
              <a:rPr lang="ru-RU" dirty="0"/>
              <a:t> и не специфичны. </a:t>
            </a:r>
            <a:endParaRPr lang="ru-RU" dirty="0" smtClean="0"/>
          </a:p>
          <a:p>
            <a:r>
              <a:rPr lang="ru-RU" dirty="0" smtClean="0"/>
              <a:t>Цель </a:t>
            </a:r>
            <a:r>
              <a:rPr lang="ru-RU" dirty="0"/>
              <a:t>самоповреждения — справиться с </a:t>
            </a:r>
            <a:r>
              <a:rPr lang="ru-RU" dirty="0" smtClean="0"/>
              <a:t>внутренней  </a:t>
            </a:r>
            <a:r>
              <a:rPr lang="ru-RU" dirty="0"/>
              <a:t>напряженностью,  неудовлетворенностью  собой,  доказать </a:t>
            </a:r>
            <a:r>
              <a:rPr lang="ru-RU" dirty="0" smtClean="0"/>
              <a:t>себе </a:t>
            </a:r>
            <a:r>
              <a:rPr lang="ru-RU" dirty="0"/>
              <a:t>и окружающим свою состоятельность.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чаще узнают </a:t>
            </a:r>
            <a:r>
              <a:rPr lang="ru-RU" dirty="0" smtClean="0"/>
              <a:t>случайно</a:t>
            </a:r>
            <a:r>
              <a:rPr lang="ru-RU" dirty="0"/>
              <a:t>, обращая внимание на самоповреждения, а не на эмоциональное </a:t>
            </a:r>
          </a:p>
          <a:p>
            <a:r>
              <a:rPr lang="ru-RU" dirty="0"/>
              <a:t>состояние  подростка.  </a:t>
            </a:r>
            <a:endParaRPr lang="ru-RU" dirty="0" smtClean="0"/>
          </a:p>
          <a:p>
            <a:r>
              <a:rPr lang="ru-RU" dirty="0" smtClean="0"/>
              <a:t>Отношение  </a:t>
            </a:r>
            <a:r>
              <a:rPr lang="ru-RU" dirty="0"/>
              <a:t>к  СП  двойственное,  в  зависимости </a:t>
            </a:r>
            <a:r>
              <a:rPr lang="ru-RU" dirty="0" smtClean="0"/>
              <a:t>от  </a:t>
            </a:r>
            <a:r>
              <a:rPr lang="ru-RU" dirty="0"/>
              <a:t>мнения  окружающих,  разочарование  сменяется  чувством  гордости </a:t>
            </a:r>
            <a:r>
              <a:rPr lang="ru-RU" dirty="0" smtClean="0"/>
              <a:t>за </a:t>
            </a:r>
            <a:r>
              <a:rPr lang="ru-RU" dirty="0"/>
              <a:t>себя. </a:t>
            </a:r>
            <a:endParaRPr lang="ru-RU" dirty="0" smtClean="0"/>
          </a:p>
          <a:p>
            <a:r>
              <a:rPr lang="ru-RU" dirty="0" smtClean="0"/>
              <a:t>Серьезность</a:t>
            </a:r>
            <a:r>
              <a:rPr lang="ru-RU" dirty="0"/>
              <a:t>, сочетающаяся с повышенной чувствительностью, </a:t>
            </a:r>
            <a:r>
              <a:rPr lang="ru-RU" dirty="0" smtClean="0"/>
              <a:t>впечатлительность</a:t>
            </a:r>
            <a:r>
              <a:rPr lang="ru-RU" dirty="0"/>
              <a:t>,  склонность  к  сопереживанию,  зависимость,  </a:t>
            </a:r>
            <a:r>
              <a:rPr lang="ru-RU" dirty="0" smtClean="0"/>
              <a:t>тревожная </a:t>
            </a:r>
            <a:r>
              <a:rPr lang="ru-RU" dirty="0"/>
              <a:t>мнительность или </a:t>
            </a:r>
            <a:r>
              <a:rPr lang="ru-RU" dirty="0" err="1"/>
              <a:t>ананкастическая</a:t>
            </a:r>
            <a:r>
              <a:rPr lang="ru-RU" dirty="0"/>
              <a:t> робость — таковы </a:t>
            </a:r>
            <a:r>
              <a:rPr lang="ru-RU" dirty="0" smtClean="0"/>
              <a:t>характеристики </a:t>
            </a:r>
            <a:r>
              <a:rPr lang="ru-RU" dirty="0"/>
              <a:t>данного склада личности. Подростки испытывали </a:t>
            </a:r>
            <a:r>
              <a:rPr lang="ru-RU" dirty="0" smtClean="0"/>
              <a:t>существенные </a:t>
            </a:r>
            <a:r>
              <a:rPr lang="ru-RU" dirty="0"/>
              <a:t>трудности или вовсе были неспособны к выражению агрессии, как в </a:t>
            </a:r>
            <a:r>
              <a:rPr lang="ru-RU" dirty="0" smtClean="0"/>
              <a:t>вербальной</a:t>
            </a:r>
            <a:r>
              <a:rPr lang="ru-RU" dirty="0"/>
              <a:t>, так и физической форме. Особенные сложности </a:t>
            </a:r>
            <a:r>
              <a:rPr lang="ru-RU" dirty="0" smtClean="0"/>
              <a:t>представляла  </a:t>
            </a:r>
            <a:r>
              <a:rPr lang="ru-RU" dirty="0"/>
              <a:t>вербализация  агрессии  в  ситуациях,  которые  в  норме  вызывают </a:t>
            </a:r>
            <a:r>
              <a:rPr lang="ru-RU" dirty="0" smtClean="0"/>
              <a:t>раздражение</a:t>
            </a:r>
            <a:r>
              <a:rPr lang="ru-RU" dirty="0"/>
              <a:t>, злость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5963"/>
            <a:ext cx="5305859" cy="275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87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2103"/>
            <a:ext cx="9144000" cy="352839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3. </a:t>
            </a:r>
            <a:r>
              <a:rPr lang="ru-RU" b="1" dirty="0" err="1"/>
              <a:t>Психопатоподобный</a:t>
            </a:r>
            <a:r>
              <a:rPr lang="ru-RU" b="1" dirty="0"/>
              <a:t> механизм СП </a:t>
            </a:r>
            <a:r>
              <a:rPr lang="ru-RU" dirty="0"/>
              <a:t>(35%) — связан с </a:t>
            </a:r>
            <a:r>
              <a:rPr lang="ru-RU" dirty="0" smtClean="0"/>
              <a:t>акцентуациями </a:t>
            </a:r>
            <a:r>
              <a:rPr lang="ru-RU" dirty="0"/>
              <a:t>пограничного и нарциссического типов. В качестве базовых </a:t>
            </a:r>
            <a:r>
              <a:rPr lang="ru-RU" dirty="0" smtClean="0"/>
              <a:t>психологических </a:t>
            </a:r>
            <a:r>
              <a:rPr lang="ru-RU" dirty="0"/>
              <a:t>и психопатологических феноменов можно выделить утрату </a:t>
            </a:r>
            <a:r>
              <a:rPr lang="ru-RU" dirty="0" smtClean="0"/>
              <a:t> базового </a:t>
            </a:r>
            <a:r>
              <a:rPr lang="ru-RU" dirty="0"/>
              <a:t>доверия к миру, поляризованное восприятие мира с резкими </a:t>
            </a:r>
            <a:r>
              <a:rPr lang="ru-RU" dirty="0" smtClean="0"/>
              <a:t> переходами </a:t>
            </a:r>
            <a:r>
              <a:rPr lang="ru-RU" dirty="0"/>
              <a:t>между крайним восхищением и ненавистью, </a:t>
            </a:r>
            <a:r>
              <a:rPr lang="ru-RU" dirty="0" smtClean="0"/>
              <a:t>подозрительность</a:t>
            </a:r>
            <a:r>
              <a:rPr lang="ru-RU" dirty="0"/>
              <a:t>, сниженный фон настроения. Низкий уровень интеграции </a:t>
            </a:r>
            <a:r>
              <a:rPr lang="ru-RU" dirty="0" smtClean="0"/>
              <a:t>эмоций</a:t>
            </a:r>
            <a:r>
              <a:rPr lang="ru-RU" dirty="0"/>
              <a:t>, негативные аффекты могут переполнять подростка и становиться </a:t>
            </a:r>
            <a:r>
              <a:rPr lang="ru-RU" dirty="0" smtClean="0"/>
              <a:t> невыносимыми  </a:t>
            </a:r>
            <a:r>
              <a:rPr lang="ru-RU" dirty="0"/>
              <a:t>настолько,  что  вызывают  импульсивное  поведение. </a:t>
            </a:r>
          </a:p>
          <a:p>
            <a:r>
              <a:rPr lang="ru-RU" dirty="0"/>
              <a:t>Чувство самоценности очень хрупкое, даже в ситуациях </a:t>
            </a:r>
            <a:r>
              <a:rPr lang="ru-RU" dirty="0" smtClean="0"/>
              <a:t>незначительных  </a:t>
            </a:r>
            <a:r>
              <a:rPr lang="ru-RU" dirty="0"/>
              <a:t>ран  или  различий  между  собственными  и  чужими  желаниями. </a:t>
            </a:r>
          </a:p>
          <a:p>
            <a:r>
              <a:rPr lang="ru-RU" dirty="0"/>
              <a:t>Собственные интересы переоцениваются и зачастую не вполне </a:t>
            </a:r>
            <a:r>
              <a:rPr lang="ru-RU" dirty="0" smtClean="0"/>
              <a:t>понятны </a:t>
            </a:r>
            <a:r>
              <a:rPr lang="ru-RU" dirty="0"/>
              <a:t>для других.</a:t>
            </a:r>
          </a:p>
          <a:p>
            <a:r>
              <a:rPr lang="ru-RU" b="1" dirty="0"/>
              <a:t>3.1. </a:t>
            </a:r>
            <a:r>
              <a:rPr lang="ru-RU" b="1" dirty="0" err="1"/>
              <a:t>Психопатоподобный</a:t>
            </a:r>
            <a:r>
              <a:rPr lang="ru-RU" b="1" dirty="0"/>
              <a:t> импульсивный СП </a:t>
            </a:r>
            <a:r>
              <a:rPr lang="ru-RU" dirty="0"/>
              <a:t>(5%) — развивается в </a:t>
            </a:r>
            <a:r>
              <a:rPr lang="ru-RU" dirty="0" smtClean="0"/>
              <a:t>ситуациях  </a:t>
            </a:r>
            <a:r>
              <a:rPr lang="ru-RU" dirty="0"/>
              <a:t>нарциссического  кризиса,  связанного  с  реальным  или </a:t>
            </a:r>
            <a:r>
              <a:rPr lang="ru-RU" dirty="0" smtClean="0"/>
              <a:t>мнимым </a:t>
            </a:r>
            <a:r>
              <a:rPr lang="ru-RU" dirty="0"/>
              <a:t>обесцениванием грандиозного «Я» в состоянии </a:t>
            </a:r>
            <a:r>
              <a:rPr lang="ru-RU" dirty="0" smtClean="0"/>
              <a:t>аффективно </a:t>
            </a:r>
            <a:r>
              <a:rPr lang="ru-RU" dirty="0"/>
              <a:t>суженного сознания, переживаниями ненависти к себе и </a:t>
            </a:r>
            <a:r>
              <a:rPr lang="ru-RU" dirty="0" smtClean="0"/>
              <a:t>окружающим .  </a:t>
            </a:r>
            <a:r>
              <a:rPr lang="ru-RU" dirty="0"/>
              <a:t>Мотив  —  «возвращение  в  реальность»,  месть. </a:t>
            </a:r>
          </a:p>
          <a:p>
            <a:r>
              <a:rPr lang="ru-RU" dirty="0"/>
              <a:t>Способы  самоповреждения  различаются  и  могут  быть  опасны  для </a:t>
            </a:r>
            <a:r>
              <a:rPr lang="ru-RU" dirty="0" smtClean="0"/>
              <a:t> жизни</a:t>
            </a:r>
            <a:r>
              <a:rPr lang="ru-RU" dirty="0"/>
              <a:t>. Суицидальные мысли пассивны («надоело жить»), нет </a:t>
            </a:r>
            <a:r>
              <a:rPr lang="ru-RU" dirty="0" smtClean="0"/>
              <a:t>намерений </a:t>
            </a:r>
            <a:r>
              <a:rPr lang="ru-RU" dirty="0"/>
              <a:t>убить себя. Неоднократные импульсивные самоповреждения </a:t>
            </a:r>
            <a:r>
              <a:rPr lang="ru-RU" dirty="0" smtClean="0"/>
              <a:t>в </a:t>
            </a:r>
            <a:r>
              <a:rPr lang="ru-RU" dirty="0"/>
              <a:t>истории жизни. Основная цель самоповреждений — снятие </a:t>
            </a:r>
            <a:r>
              <a:rPr lang="ru-RU" dirty="0" smtClean="0"/>
              <a:t>напряжения</a:t>
            </a:r>
            <a:r>
              <a:rPr lang="ru-RU" dirty="0"/>
              <a:t>. Развиваются, с точки зрения взрослых, при объективно </a:t>
            </a:r>
            <a:r>
              <a:rPr lang="ru-RU" dirty="0" smtClean="0"/>
              <a:t>несущественных </a:t>
            </a:r>
            <a:r>
              <a:rPr lang="ru-RU" dirty="0"/>
              <a:t>событиях, но имеющих высокий уровень </a:t>
            </a:r>
            <a:r>
              <a:rPr lang="ru-RU" dirty="0" smtClean="0"/>
              <a:t>субъективной </a:t>
            </a:r>
            <a:r>
              <a:rPr lang="ru-RU" dirty="0"/>
              <a:t>значимости. Родителей, как правило, не посвящают в свои </a:t>
            </a:r>
          </a:p>
          <a:p>
            <a:r>
              <a:rPr lang="ru-RU" dirty="0"/>
              <a:t>переживания. Отношение к СП, при выходе из кризисного </a:t>
            </a:r>
            <a:r>
              <a:rPr lang="ru-RU" dirty="0" smtClean="0"/>
              <a:t>состояния</a:t>
            </a:r>
            <a:r>
              <a:rPr lang="ru-RU" dirty="0"/>
              <a:t>,  критичное,  преобладает  тревога,  растерянность.  К  факторам</a:t>
            </a:r>
            <a:r>
              <a:rPr lang="ru-RU" dirty="0" smtClean="0"/>
              <a:t>, усиливающим </a:t>
            </a:r>
            <a:r>
              <a:rPr lang="ru-RU" dirty="0"/>
              <a:t>риск развития СП, можно отнести употребление </a:t>
            </a:r>
            <a:r>
              <a:rPr lang="ru-RU" dirty="0" smtClean="0"/>
              <a:t>психоактивных </a:t>
            </a:r>
            <a:r>
              <a:rPr lang="ru-RU" dirty="0"/>
              <a:t>веществ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0"/>
            <a:ext cx="5801670" cy="3203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7858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284984"/>
            <a:ext cx="8928992" cy="338437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3.2.  Аффективно  продуманный  (демонстративно-шантажный)  СП </a:t>
            </a:r>
            <a:r>
              <a:rPr lang="ru-RU" dirty="0" smtClean="0"/>
              <a:t>(</a:t>
            </a:r>
            <a:r>
              <a:rPr lang="ru-RU" dirty="0"/>
              <a:t>30%) — совершается с целью показать свою исключительность, </a:t>
            </a:r>
            <a:r>
              <a:rPr lang="ru-RU" dirty="0" smtClean="0"/>
              <a:t>манипулирования </a:t>
            </a:r>
            <a:r>
              <a:rPr lang="ru-RU" dirty="0"/>
              <a:t>окружающими, создания вокруг себя ореола «почитания» </a:t>
            </a:r>
          </a:p>
          <a:p>
            <a:r>
              <a:rPr lang="ru-RU" dirty="0" smtClean="0"/>
              <a:t>Способы  </a:t>
            </a:r>
            <a:r>
              <a:rPr lang="ru-RU" dirty="0"/>
              <a:t>СП  не  представляют  угрозу  для  жизни.  </a:t>
            </a:r>
            <a:endParaRPr lang="ru-RU" dirty="0" smtClean="0"/>
          </a:p>
          <a:p>
            <a:r>
              <a:rPr lang="ru-RU" dirty="0" smtClean="0"/>
              <a:t>СП  </a:t>
            </a:r>
            <a:r>
              <a:rPr lang="ru-RU" dirty="0"/>
              <a:t>может </a:t>
            </a:r>
            <a:r>
              <a:rPr lang="ru-RU" dirty="0" smtClean="0"/>
              <a:t> осуществляться </a:t>
            </a:r>
            <a:r>
              <a:rPr lang="ru-RU" dirty="0"/>
              <a:t>как в присутствии людей, так и в одиночестве. </a:t>
            </a:r>
            <a:r>
              <a:rPr lang="ru-RU" dirty="0" smtClean="0"/>
              <a:t>Совершается  </a:t>
            </a:r>
            <a:r>
              <a:rPr lang="ru-RU" dirty="0"/>
              <a:t>в  состоянии  холодного  рассудка  и  при  эпатажном  поведении. </a:t>
            </a:r>
          </a:p>
          <a:p>
            <a:r>
              <a:rPr lang="ru-RU" dirty="0"/>
              <a:t>Друзья всегда в курсе, совершается с целью показать свою </a:t>
            </a:r>
            <a:r>
              <a:rPr lang="ru-RU" dirty="0" smtClean="0"/>
              <a:t>исключительность</a:t>
            </a:r>
            <a:r>
              <a:rPr lang="ru-RU" dirty="0"/>
              <a:t>,  манипулирования  окружающими.  </a:t>
            </a:r>
            <a:endParaRPr lang="ru-RU" dirty="0" smtClean="0"/>
          </a:p>
          <a:p>
            <a:r>
              <a:rPr lang="ru-RU" dirty="0" smtClean="0"/>
              <a:t>Родители  </a:t>
            </a:r>
            <a:r>
              <a:rPr lang="ru-RU" dirty="0"/>
              <a:t>или  не  знают,  так </a:t>
            </a:r>
            <a:r>
              <a:rPr lang="ru-RU" dirty="0" smtClean="0"/>
              <a:t>как </a:t>
            </a:r>
            <a:r>
              <a:rPr lang="ru-RU" dirty="0"/>
              <a:t>внешне </a:t>
            </a:r>
            <a:r>
              <a:rPr lang="ru-RU" dirty="0" err="1"/>
              <a:t>самоповреждающее</a:t>
            </a:r>
            <a:r>
              <a:rPr lang="ru-RU" dirty="0"/>
              <a:t> поведение может не оставлять следов, </a:t>
            </a:r>
            <a:r>
              <a:rPr lang="ru-RU" dirty="0" smtClean="0"/>
              <a:t>либо </a:t>
            </a:r>
            <a:r>
              <a:rPr lang="ru-RU" dirty="0"/>
              <a:t>относятся как к возрастному кризису. </a:t>
            </a:r>
            <a:endParaRPr lang="ru-RU" dirty="0" smtClean="0"/>
          </a:p>
          <a:p>
            <a:r>
              <a:rPr lang="ru-RU" dirty="0" smtClean="0"/>
              <a:t>Подростки </a:t>
            </a:r>
            <a:r>
              <a:rPr lang="ru-RU" dirty="0"/>
              <a:t>к СП относятся </a:t>
            </a:r>
            <a:r>
              <a:rPr lang="ru-RU" dirty="0" smtClean="0"/>
              <a:t>спокойно</a:t>
            </a:r>
            <a:r>
              <a:rPr lang="ru-RU" dirty="0"/>
              <a:t>, считают, что это их дело. </a:t>
            </a:r>
            <a:endParaRPr lang="ru-RU" dirty="0" smtClean="0"/>
          </a:p>
          <a:p>
            <a:r>
              <a:rPr lang="ru-RU" dirty="0" smtClean="0"/>
              <a:t>Эта </a:t>
            </a:r>
            <a:r>
              <a:rPr lang="ru-RU" dirty="0"/>
              <a:t>группа подростков с раннего </a:t>
            </a:r>
            <a:r>
              <a:rPr lang="ru-RU" dirty="0" smtClean="0"/>
              <a:t>возраста </a:t>
            </a:r>
            <a:r>
              <a:rPr lang="ru-RU" dirty="0"/>
              <a:t>характеризовалась сочетанием таких противоречивых черт, как </a:t>
            </a:r>
            <a:r>
              <a:rPr lang="ru-RU" dirty="0" smtClean="0"/>
              <a:t>чувствительность</a:t>
            </a:r>
            <a:r>
              <a:rPr lang="ru-RU" dirty="0"/>
              <a:t>, ранимость и холодность, жестокость, отгороженность </a:t>
            </a:r>
            <a:r>
              <a:rPr lang="ru-RU" dirty="0" smtClean="0"/>
              <a:t>от </a:t>
            </a:r>
            <a:r>
              <a:rPr lang="ru-RU" dirty="0"/>
              <a:t>окружающих. </a:t>
            </a:r>
            <a:endParaRPr lang="ru-RU" dirty="0" smtClean="0"/>
          </a:p>
          <a:p>
            <a:r>
              <a:rPr lang="ru-RU" dirty="0" smtClean="0"/>
              <a:t>Родители</a:t>
            </a:r>
            <a:r>
              <a:rPr lang="ru-RU" dirty="0"/>
              <a:t>, а потом и друзья, рассматривались как </a:t>
            </a:r>
            <a:r>
              <a:rPr lang="ru-RU" dirty="0" smtClean="0"/>
              <a:t>средство </a:t>
            </a:r>
            <a:r>
              <a:rPr lang="ru-RU" dirty="0"/>
              <a:t>для достижения своих целей.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5272010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1548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519"/>
            <a:ext cx="5171624" cy="684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925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32656"/>
            <a:ext cx="7041845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5674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8786874" cy="6357958"/>
          </a:xfrm>
          <a:ln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Колумбийская шкала серьёзности суицидальных намерений</a:t>
            </a:r>
          </a:p>
          <a:p>
            <a:r>
              <a:rPr lang="ru-RU" dirty="0" smtClean="0">
                <a:hlinkClick r:id="rId2"/>
              </a:rPr>
              <a:t>1 Бланк методики</a:t>
            </a:r>
            <a:r>
              <a:rPr lang="ru-RU" dirty="0" smtClean="0"/>
              <a:t> 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hlinkClick r:id="rId2"/>
              </a:rPr>
              <a:t>1.1 СУИЦИДАЛЬНЫЕ ИДЕИ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1.1.1 1. Желание умереть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1.1.2 2. Активные неспецифические мысли о самоубийстве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1.1.3 3. Актуальные суицидальные идеи, включая размышления о способе самоубийства (не о плане), при отсутствии намерения действовать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1.1.4 4. Актуальные суицидальные идеи, включая некоторое намерение действовать при отсутствии конкретного плана.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1.1.5 5. Актуальные суицидальные идеи с конкретным планом и намерением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  <a:hlinkClick r:id="rId2"/>
              </a:rPr>
              <a:t>1.2 ИНТЕНСИВНОСТЬ СУИЦИДАЛЬНЫХ ИДЕЙ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1.2.1 Частота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1.2.2 Продолжительность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1.2.3 Контролируемость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1.2.4 Сдерживающие факторы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1.2.5 Основания суицидальных идей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  <a:hlinkClick r:id="rId2"/>
              </a:rPr>
              <a:t>1.3 СУИЦИДАЛЬНОЕ ПОВЕДЕНИЕ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1.3.1 Истинная попытка самоубийства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lvl="3"/>
            <a:r>
              <a:rPr lang="ru-RU" dirty="0" smtClean="0">
                <a:solidFill>
                  <a:schemeClr val="tx1"/>
                </a:solidFill>
                <a:hlinkClick r:id="rId2"/>
              </a:rPr>
              <a:t>1.3.1.1 Установление преднамеренности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1.3.2 Прерванная попытка самоубийства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lvl="3"/>
            <a:r>
              <a:rPr lang="ru-RU" dirty="0" smtClean="0">
                <a:solidFill>
                  <a:schemeClr val="tx1"/>
                </a:solidFill>
                <a:hlinkClick r:id="rId2"/>
              </a:rPr>
              <a:t>1.3.2.1 Передозировка</a:t>
            </a:r>
            <a:endParaRPr lang="ru-RU" dirty="0" smtClean="0">
              <a:solidFill>
                <a:schemeClr val="tx1"/>
              </a:solidFill>
            </a:endParaRPr>
          </a:p>
          <a:p>
            <a:pPr lvl="3"/>
            <a:r>
              <a:rPr lang="ru-RU" dirty="0" smtClean="0">
                <a:solidFill>
                  <a:schemeClr val="tx1"/>
                </a:solidFill>
                <a:hlinkClick r:id="rId2"/>
              </a:rPr>
              <a:t>1.3.2.2 Выстрел</a:t>
            </a:r>
            <a:endParaRPr lang="ru-RU" dirty="0" smtClean="0">
              <a:solidFill>
                <a:schemeClr val="tx1"/>
              </a:solidFill>
            </a:endParaRPr>
          </a:p>
          <a:p>
            <a:pPr lvl="3"/>
            <a:r>
              <a:rPr lang="ru-RU" dirty="0" smtClean="0">
                <a:solidFill>
                  <a:schemeClr val="tx1"/>
                </a:solidFill>
                <a:hlinkClick r:id="rId2"/>
              </a:rPr>
              <a:t>1.3.2.3 Прыжок</a:t>
            </a:r>
            <a:endParaRPr lang="ru-RU" dirty="0" smtClean="0">
              <a:solidFill>
                <a:schemeClr val="tx1"/>
              </a:solidFill>
            </a:endParaRPr>
          </a:p>
          <a:p>
            <a:pPr lvl="3"/>
            <a:r>
              <a:rPr lang="ru-RU" dirty="0" smtClean="0">
                <a:solidFill>
                  <a:schemeClr val="tx1"/>
                </a:solidFill>
                <a:hlinkClick r:id="rId2"/>
              </a:rPr>
              <a:t>1.3.2.4 Повешение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1.3.3 Остановленная попытка самоубийства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1.3.4 Подготовительные действия или поведение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  <a:hlinkClick r:id="rId2"/>
              </a:rPr>
              <a:t>1.4 СУИЦИДАЛЬНОЕ ПОВЕДЕНИЕ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1.4.1 Суицидальное поведение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1.4.2 Реальная опасность /ущерб здоровью</a:t>
            </a:r>
            <a:endParaRPr lang="ru-RU" dirty="0" smtClean="0">
              <a:solidFill>
                <a:schemeClr val="tx1"/>
              </a:solidFill>
            </a:endParaRPr>
          </a:p>
          <a:p>
            <a:pPr lvl="2"/>
            <a:r>
              <a:rPr lang="ru-RU" dirty="0" smtClean="0">
                <a:solidFill>
                  <a:schemeClr val="tx1"/>
                </a:solidFill>
                <a:hlinkClick r:id="rId2"/>
              </a:rPr>
              <a:t>1.4.3 Потенциальная опасность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609786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Американский  ученый  Э.  </a:t>
            </a:r>
            <a:r>
              <a:rPr lang="ru-RU" dirty="0" err="1"/>
              <a:t>Шнейдман</a:t>
            </a:r>
            <a:r>
              <a:rPr lang="ru-RU" dirty="0"/>
              <a:t>  описал  общие  черты  </a:t>
            </a:r>
            <a:r>
              <a:rPr lang="ru-RU" dirty="0" smtClean="0"/>
              <a:t>всех суицидов.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.  Общей целью всех суицидов является </a:t>
            </a:r>
            <a:r>
              <a:rPr lang="ru-RU" b="1" dirty="0"/>
              <a:t>нахождение решения</a:t>
            </a:r>
            <a:r>
              <a:rPr lang="ru-RU" dirty="0"/>
              <a:t>. Суицид </a:t>
            </a:r>
            <a:r>
              <a:rPr lang="ru-RU" dirty="0" smtClean="0"/>
              <a:t>является </a:t>
            </a:r>
            <a:r>
              <a:rPr lang="ru-RU" dirty="0"/>
              <a:t>выходом из кризиса или невыносимой ситуации, это не случайное </a:t>
            </a:r>
            <a:r>
              <a:rPr lang="ru-RU" dirty="0" smtClean="0"/>
              <a:t>действие</a:t>
            </a:r>
            <a:r>
              <a:rPr lang="ru-RU" dirty="0"/>
              <a:t>, его никогда не предпринимают бессмысленно или бесцельно. Он </a:t>
            </a:r>
            <a:r>
              <a:rPr lang="ru-RU" dirty="0" smtClean="0"/>
              <a:t>является </a:t>
            </a:r>
            <a:r>
              <a:rPr lang="ru-RU" dirty="0"/>
              <a:t>единственно доступным ответом на труднейшие вопросы: «Как из </a:t>
            </a:r>
            <a:r>
              <a:rPr lang="ru-RU" dirty="0" smtClean="0"/>
              <a:t>этого </a:t>
            </a:r>
            <a:r>
              <a:rPr lang="ru-RU" dirty="0"/>
              <a:t>выбраться? Что делать?». Цель каждого суицида состоит в том, чтобы </a:t>
            </a:r>
            <a:r>
              <a:rPr lang="ru-RU" dirty="0" smtClean="0"/>
              <a:t>найти  </a:t>
            </a:r>
            <a:r>
              <a:rPr lang="ru-RU" dirty="0"/>
              <a:t>решение  стоящей  перед  человеком  проблемы,  вызывающей </a:t>
            </a:r>
            <a:r>
              <a:rPr lang="ru-RU" dirty="0" smtClean="0"/>
              <a:t>интенсивные </a:t>
            </a:r>
            <a:r>
              <a:rPr lang="ru-RU" dirty="0"/>
              <a:t>страдания.  </a:t>
            </a:r>
          </a:p>
          <a:p>
            <a:r>
              <a:rPr lang="ru-RU" dirty="0"/>
              <a:t>2.    Общей  задачей  всех  суицидов  является  </a:t>
            </a:r>
            <a:r>
              <a:rPr lang="ru-RU" b="1" dirty="0"/>
              <a:t>прекращение  сознания</a:t>
            </a:r>
            <a:r>
              <a:rPr lang="ru-RU" dirty="0"/>
              <a:t>. </a:t>
            </a:r>
          </a:p>
          <a:p>
            <a:r>
              <a:rPr lang="ru-RU" dirty="0"/>
              <a:t>Самоубийство  легче  всего  понять  как  стремление  к  полному  выключению </a:t>
            </a:r>
            <a:r>
              <a:rPr lang="ru-RU" dirty="0" smtClean="0"/>
              <a:t>сознания </a:t>
            </a:r>
            <a:r>
              <a:rPr lang="ru-RU" dirty="0"/>
              <a:t>и прекращению невыносимой психической боли, особенно если это </a:t>
            </a:r>
            <a:r>
              <a:rPr lang="ru-RU" dirty="0" smtClean="0"/>
              <a:t>выключение </a:t>
            </a:r>
            <a:r>
              <a:rPr lang="ru-RU" dirty="0"/>
              <a:t>рассматривается страдающим человеком как вариант выхода из </a:t>
            </a:r>
            <a:r>
              <a:rPr lang="ru-RU" dirty="0" smtClean="0"/>
              <a:t>насущных</a:t>
            </a:r>
            <a:r>
              <a:rPr lang="ru-RU" dirty="0"/>
              <a:t>, болезненных жизненных проблем.  </a:t>
            </a:r>
          </a:p>
          <a:p>
            <a:r>
              <a:rPr lang="ru-RU" dirty="0"/>
              <a:t>3.  Общим стимулом при суициде является </a:t>
            </a:r>
            <a:r>
              <a:rPr lang="ru-RU" b="1" dirty="0"/>
              <a:t>невыносимая душевная боль</a:t>
            </a:r>
            <a:r>
              <a:rPr lang="ru-RU" dirty="0"/>
              <a:t>. </a:t>
            </a:r>
            <a:r>
              <a:rPr lang="ru-RU" dirty="0" smtClean="0"/>
              <a:t>Если </a:t>
            </a:r>
            <a:r>
              <a:rPr lang="ru-RU" dirty="0"/>
              <a:t>человек, имеющий суицидальные намерения, движется к прекращению </a:t>
            </a:r>
            <a:r>
              <a:rPr lang="ru-RU" dirty="0" smtClean="0"/>
              <a:t>сознания</a:t>
            </a:r>
            <a:r>
              <a:rPr lang="ru-RU" dirty="0"/>
              <a:t>, то душевная боль – это то, от чего он стремится убежать. В этом </a:t>
            </a:r>
            <a:r>
              <a:rPr lang="ru-RU" dirty="0" smtClean="0"/>
              <a:t>смысле </a:t>
            </a:r>
            <a:r>
              <a:rPr lang="ru-RU" dirty="0"/>
              <a:t>суицид это движение по направлению к прекращению своего потока </a:t>
            </a:r>
            <a:r>
              <a:rPr lang="ru-RU" dirty="0" smtClean="0"/>
              <a:t>сознания  </a:t>
            </a:r>
            <a:r>
              <a:rPr lang="ru-RU" dirty="0"/>
              <a:t>и  бегство  от  нестерпимых  чувств,  невыносимой  боли  и </a:t>
            </a:r>
            <a:r>
              <a:rPr lang="ru-RU" dirty="0" smtClean="0"/>
              <a:t>неприемлемых </a:t>
            </a:r>
            <a:r>
              <a:rPr lang="ru-RU" dirty="0"/>
              <a:t>страданий. </a:t>
            </a:r>
            <a:r>
              <a:rPr lang="ru-RU" dirty="0" smtClean="0"/>
              <a:t>Если </a:t>
            </a:r>
            <a:r>
              <a:rPr lang="ru-RU" dirty="0"/>
              <a:t>им удастся хоть немного снизить интенсивность страдания другого человека, то вполне </a:t>
            </a:r>
            <a:r>
              <a:rPr lang="ru-RU" dirty="0" smtClean="0"/>
              <a:t>вероятно</a:t>
            </a:r>
            <a:r>
              <a:rPr lang="ru-RU" dirty="0"/>
              <a:t>,  что  он  увидит  иные  варианты  решения  проблемы,  помимо </a:t>
            </a:r>
            <a:r>
              <a:rPr lang="ru-RU" dirty="0" smtClean="0"/>
              <a:t>самоубийства</a:t>
            </a:r>
            <a:r>
              <a:rPr lang="ru-RU" dirty="0"/>
              <a:t>, и выберет жизнь. </a:t>
            </a:r>
          </a:p>
          <a:p>
            <a:r>
              <a:rPr lang="ru-RU" dirty="0"/>
              <a:t>4</a:t>
            </a:r>
            <a:r>
              <a:rPr lang="ru-RU" b="1" dirty="0"/>
              <a:t>.    Общим  стрессором  при  суициде  являются  нереализованные, </a:t>
            </a:r>
            <a:r>
              <a:rPr lang="ru-RU" b="1" dirty="0" smtClean="0"/>
              <a:t>заблокированные  </a:t>
            </a:r>
            <a:r>
              <a:rPr lang="ru-RU" b="1" dirty="0"/>
              <a:t>психологические  потребности</a:t>
            </a:r>
            <a:r>
              <a:rPr lang="ru-RU" dirty="0"/>
              <a:t>.  Суицид  не  следует </a:t>
            </a:r>
            <a:r>
              <a:rPr lang="ru-RU" dirty="0" smtClean="0"/>
              <a:t>понимать  </a:t>
            </a:r>
            <a:r>
              <a:rPr lang="ru-RU" dirty="0"/>
              <a:t>как  бессмысленный  и  необоснованный  поступок  –  он  кажется </a:t>
            </a:r>
            <a:r>
              <a:rPr lang="ru-RU" dirty="0" smtClean="0"/>
              <a:t>логичным  </a:t>
            </a:r>
            <a:r>
              <a:rPr lang="ru-RU" dirty="0"/>
              <a:t>совершающему  его  человеку  на  основании  логических </a:t>
            </a:r>
            <a:r>
              <a:rPr lang="ru-RU" dirty="0" smtClean="0"/>
              <a:t>предпосылок</a:t>
            </a:r>
            <a:r>
              <a:rPr lang="ru-RU" dirty="0"/>
              <a:t>, образа мышления и сосредоточенности на определенном круге </a:t>
            </a:r>
            <a:r>
              <a:rPr lang="ru-RU" dirty="0" smtClean="0"/>
              <a:t>проблем</a:t>
            </a:r>
            <a:r>
              <a:rPr lang="ru-RU" dirty="0"/>
              <a:t>. Он является реакцией на его неудовлетворенные психологические </a:t>
            </a:r>
            <a:r>
              <a:rPr lang="ru-RU" dirty="0" smtClean="0"/>
              <a:t>потребности</a:t>
            </a:r>
            <a:r>
              <a:rPr lang="ru-RU" dirty="0"/>
              <a:t>.  </a:t>
            </a:r>
          </a:p>
          <a:p>
            <a:r>
              <a:rPr lang="ru-RU" dirty="0"/>
              <a:t>5.    </a:t>
            </a:r>
            <a:r>
              <a:rPr lang="ru-RU" b="1" dirty="0"/>
              <a:t>Общей  суицидальной  эмоцией  является  </a:t>
            </a:r>
            <a:r>
              <a:rPr lang="ru-RU" b="1" dirty="0" smtClean="0"/>
              <a:t>беспомощность—безнадежность</a:t>
            </a:r>
            <a:r>
              <a:rPr lang="ru-RU" dirty="0"/>
              <a:t>.  В  суицидальном  состоянии  доминирует  чувство </a:t>
            </a:r>
            <a:r>
              <a:rPr lang="ru-RU" dirty="0" smtClean="0"/>
              <a:t>беспомощности-безнадежности</a:t>
            </a:r>
            <a:r>
              <a:rPr lang="ru-RU" dirty="0"/>
              <a:t>:  «Я  ничего  не  могу  сделать  (кроме </a:t>
            </a:r>
            <a:r>
              <a:rPr lang="ru-RU" dirty="0" smtClean="0"/>
              <a:t>совершения </a:t>
            </a:r>
            <a:r>
              <a:rPr lang="ru-RU" dirty="0"/>
              <a:t>самоубийства), и никто не может мне помочь (облегчить боль, </a:t>
            </a:r>
            <a:r>
              <a:rPr lang="ru-RU" dirty="0" smtClean="0"/>
              <a:t>которую  </a:t>
            </a:r>
            <a:r>
              <a:rPr lang="ru-RU" dirty="0"/>
              <a:t>я  испытываю)».  Поэтому  основным  принципом  помощи  является </a:t>
            </a:r>
            <a:r>
              <a:rPr lang="ru-RU" dirty="0" smtClean="0"/>
              <a:t>снижение </a:t>
            </a:r>
            <a:r>
              <a:rPr lang="ru-RU" dirty="0"/>
              <a:t>интенсивности эмоционального напряжения.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379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8601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Методика определения типа личности и вероятности личностных расстройств</a:t>
            </a:r>
          </a:p>
          <a:p>
            <a:endParaRPr lang="ru-RU" dirty="0" smtClean="0"/>
          </a:p>
          <a:p>
            <a:r>
              <a:rPr lang="ru-RU" dirty="0" smtClean="0"/>
              <a:t>соответствия </a:t>
            </a:r>
            <a:r>
              <a:rPr lang="ru-RU" dirty="0" smtClean="0"/>
              <a:t>личностных черт и типов расстройств: 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Добросовестный</a:t>
            </a:r>
            <a:r>
              <a:rPr lang="ru-RU" dirty="0" smtClean="0"/>
              <a:t> - Навязчиво-принудительный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Самоуверенный</a:t>
            </a:r>
            <a:r>
              <a:rPr lang="ru-RU" dirty="0" smtClean="0"/>
              <a:t> - </a:t>
            </a:r>
            <a:r>
              <a:rPr lang="ru-RU" dirty="0" err="1" smtClean="0"/>
              <a:t>Нарциссичный</a:t>
            </a:r>
            <a:endParaRPr lang="ru-RU" dirty="0" smtClean="0"/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Драматический</a:t>
            </a:r>
            <a:r>
              <a:rPr lang="ru-RU" dirty="0" smtClean="0"/>
              <a:t> - Актёрский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Бдительный</a:t>
            </a:r>
            <a:r>
              <a:rPr lang="ru-RU" dirty="0" smtClean="0"/>
              <a:t> - Параноидный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Деятельный</a:t>
            </a:r>
            <a:r>
              <a:rPr lang="ru-RU" dirty="0" smtClean="0"/>
              <a:t> - </a:t>
            </a:r>
            <a:r>
              <a:rPr lang="ru-RU" dirty="0" err="1" smtClean="0"/>
              <a:t>Гиперактивный</a:t>
            </a:r>
            <a:endParaRPr lang="ru-RU" dirty="0" smtClean="0"/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Преданный</a:t>
            </a:r>
            <a:r>
              <a:rPr lang="ru-RU" dirty="0" smtClean="0"/>
              <a:t> - Зависимый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Отшельник</a:t>
            </a:r>
            <a:r>
              <a:rPr lang="ru-RU" dirty="0" smtClean="0"/>
              <a:t> - </a:t>
            </a:r>
            <a:r>
              <a:rPr lang="ru-RU" dirty="0" err="1" smtClean="0"/>
              <a:t>Шизоид</a:t>
            </a:r>
            <a:endParaRPr lang="ru-RU" dirty="0" smtClean="0"/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Праздный</a:t>
            </a:r>
            <a:r>
              <a:rPr lang="ru-RU" dirty="0" smtClean="0"/>
              <a:t> - Пассивно-агрессивный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Чувствительный</a:t>
            </a:r>
            <a:r>
              <a:rPr lang="ru-RU" dirty="0" smtClean="0"/>
              <a:t> - Уклоняющийся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Идиосинкразический</a:t>
            </a:r>
            <a:r>
              <a:rPr lang="ru-RU" dirty="0" smtClean="0"/>
              <a:t> - </a:t>
            </a:r>
            <a:r>
              <a:rPr lang="ru-RU" dirty="0" err="1" smtClean="0"/>
              <a:t>Шизотипический</a:t>
            </a:r>
            <a:endParaRPr lang="ru-RU" dirty="0" smtClean="0"/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Авантюрный</a:t>
            </a:r>
            <a:r>
              <a:rPr lang="ru-RU" dirty="0" smtClean="0"/>
              <a:t> - </a:t>
            </a:r>
            <a:r>
              <a:rPr lang="ru-RU" dirty="0" err="1" smtClean="0"/>
              <a:t>Антисоциальный</a:t>
            </a:r>
            <a:endParaRPr lang="ru-RU" dirty="0" smtClean="0"/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Альтруистический</a:t>
            </a:r>
            <a:r>
              <a:rPr lang="ru-RU" dirty="0" smtClean="0"/>
              <a:t> - </a:t>
            </a:r>
            <a:r>
              <a:rPr lang="ru-RU" dirty="0" err="1" smtClean="0"/>
              <a:t>Самоуничижающийся</a:t>
            </a:r>
            <a:endParaRPr lang="ru-RU" dirty="0" smtClean="0"/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Агрессивный</a:t>
            </a:r>
            <a:r>
              <a:rPr lang="ru-RU" dirty="0" smtClean="0"/>
              <a:t> - Садистический</a:t>
            </a:r>
          </a:p>
          <a:p>
            <a:r>
              <a:rPr lang="ru-RU" dirty="0" smtClean="0">
                <a:hlinkClick r:id="rId2" tooltip="Методика определения типа личности и вероятности личностных расстройств/Описание типов"/>
              </a:rPr>
              <a:t>Серьёзный</a:t>
            </a:r>
            <a:r>
              <a:rPr lang="ru-RU" dirty="0" smtClean="0"/>
              <a:t> - Депрессивный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472518" cy="600305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err="1" smtClean="0"/>
              <a:t>Патохарактерологический</a:t>
            </a:r>
            <a:r>
              <a:rPr lang="ru-RU" b="1" dirty="0" smtClean="0"/>
              <a:t> диагностический опросник</a:t>
            </a:r>
          </a:p>
          <a:p>
            <a:r>
              <a:rPr lang="ru-RU" dirty="0" smtClean="0"/>
              <a:t>Г — </a:t>
            </a:r>
            <a:r>
              <a:rPr lang="ru-RU" dirty="0" err="1" smtClean="0"/>
              <a:t>гипертимный</a:t>
            </a:r>
            <a:r>
              <a:rPr lang="ru-RU" dirty="0" smtClean="0"/>
              <a:t> </a:t>
            </a:r>
          </a:p>
          <a:p>
            <a:r>
              <a:rPr lang="ru-RU" dirty="0" smtClean="0"/>
              <a:t>Ц — циклоидный </a:t>
            </a:r>
          </a:p>
          <a:p>
            <a:r>
              <a:rPr lang="ru-RU" dirty="0" smtClean="0"/>
              <a:t>Л — лабильный </a:t>
            </a:r>
          </a:p>
          <a:p>
            <a:r>
              <a:rPr lang="ru-RU" dirty="0" smtClean="0"/>
              <a:t>А — </a:t>
            </a:r>
            <a:r>
              <a:rPr lang="ru-RU" dirty="0" err="1" smtClean="0"/>
              <a:t>астено-невротический</a:t>
            </a:r>
            <a:endParaRPr lang="ru-RU" dirty="0" smtClean="0"/>
          </a:p>
          <a:p>
            <a:r>
              <a:rPr lang="ru-RU" dirty="0" smtClean="0"/>
              <a:t>С — сенситивный</a:t>
            </a:r>
          </a:p>
          <a:p>
            <a:r>
              <a:rPr lang="ru-RU" dirty="0" smtClean="0"/>
              <a:t>П — психастенический</a:t>
            </a:r>
          </a:p>
          <a:p>
            <a:r>
              <a:rPr lang="ru-RU" dirty="0" smtClean="0"/>
              <a:t>Ш — шизоидный</a:t>
            </a:r>
          </a:p>
          <a:p>
            <a:r>
              <a:rPr lang="ru-RU" dirty="0" smtClean="0"/>
              <a:t>Э — </a:t>
            </a:r>
            <a:r>
              <a:rPr lang="ru-RU" dirty="0" err="1" smtClean="0"/>
              <a:t>эпилептоидный</a:t>
            </a:r>
            <a:endParaRPr lang="ru-RU" dirty="0" smtClean="0"/>
          </a:p>
          <a:p>
            <a:r>
              <a:rPr lang="ru-RU" dirty="0" smtClean="0"/>
              <a:t>И — </a:t>
            </a:r>
            <a:r>
              <a:rPr lang="ru-RU" dirty="0" err="1" smtClean="0"/>
              <a:t>истероидный</a:t>
            </a:r>
            <a:endParaRPr lang="ru-RU" dirty="0" smtClean="0"/>
          </a:p>
          <a:p>
            <a:r>
              <a:rPr lang="ru-RU" dirty="0" smtClean="0"/>
              <a:t>Н — неустойчивый</a:t>
            </a:r>
          </a:p>
          <a:p>
            <a:r>
              <a:rPr lang="ru-RU" dirty="0" smtClean="0"/>
              <a:t>К — конформный</a:t>
            </a:r>
          </a:p>
          <a:p>
            <a:endParaRPr lang="ru-RU" dirty="0" smtClean="0"/>
          </a:p>
          <a:p>
            <a:r>
              <a:rPr lang="ru-RU" dirty="0" smtClean="0"/>
              <a:t>О </a:t>
            </a:r>
            <a:r>
              <a:rPr lang="ru-RU" dirty="0" smtClean="0"/>
              <a:t>— негативное отношение к исследованию;</a:t>
            </a:r>
          </a:p>
          <a:p>
            <a:r>
              <a:rPr lang="ru-RU" dirty="0" smtClean="0"/>
              <a:t>Д — диссимуляция действительного отношения к рассматриваемым проблемам и стремления не раскрывать черты характера;</a:t>
            </a:r>
          </a:p>
          <a:p>
            <a:r>
              <a:rPr lang="ru-RU" dirty="0" smtClean="0"/>
              <a:t>Т — откровенности;</a:t>
            </a:r>
          </a:p>
          <a:p>
            <a:r>
              <a:rPr lang="ru-RU" dirty="0" smtClean="0"/>
              <a:t>В — черт характера, встречающихся при органических психопатиях;</a:t>
            </a:r>
          </a:p>
          <a:p>
            <a:r>
              <a:rPr lang="ru-RU" dirty="0" smtClean="0"/>
              <a:t>E — отражения в самооценке реакции эмансипации;</a:t>
            </a:r>
          </a:p>
          <a:p>
            <a:r>
              <a:rPr lang="ru-RU" dirty="0" err="1" smtClean="0"/>
              <a:t>d</a:t>
            </a:r>
            <a:r>
              <a:rPr lang="ru-RU" dirty="0" smtClean="0"/>
              <a:t> — психологической склонности к </a:t>
            </a:r>
            <a:r>
              <a:rPr lang="ru-RU" dirty="0" err="1" smtClean="0"/>
              <a:t>делинквентности</a:t>
            </a:r>
            <a:r>
              <a:rPr lang="ru-RU" dirty="0" smtClean="0"/>
              <a:t> (только для подростков</a:t>
            </a:r>
          </a:p>
          <a:p>
            <a:r>
              <a:rPr lang="ru-RU" dirty="0" smtClean="0"/>
              <a:t>мужского пола); </a:t>
            </a:r>
          </a:p>
          <a:p>
            <a:r>
              <a:rPr lang="ru-RU" dirty="0" smtClean="0"/>
              <a:t>М — черт мужественности;</a:t>
            </a:r>
          </a:p>
          <a:p>
            <a:r>
              <a:rPr lang="ru-RU" dirty="0" smtClean="0"/>
              <a:t>Ф — черт женственности в системе отношений.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Кроме </a:t>
            </a:r>
            <a:r>
              <a:rPr lang="ru-RU" dirty="0" smtClean="0"/>
              <a:t>того, на основании числовых баллов в теме «Отношение к спиртным </a:t>
            </a:r>
            <a:r>
              <a:rPr lang="ru-RU" dirty="0" smtClean="0"/>
              <a:t>напиткам</a:t>
            </a:r>
            <a:r>
              <a:rPr lang="ru-RU" dirty="0" smtClean="0"/>
              <a:t>» может быть дана оценка психологической склонности к алкоголизации (шкала V).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401080" cy="607449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Шкала безнадёжности Бека/Бланк</a:t>
            </a:r>
          </a:p>
          <a:p>
            <a:r>
              <a:rPr lang="ru-RU" dirty="0" smtClean="0"/>
              <a:t>Материал </a:t>
            </a:r>
            <a:r>
              <a:rPr lang="ru-RU" dirty="0" err="1" smtClean="0"/>
              <a:t>Psylab.info</a:t>
            </a:r>
            <a:r>
              <a:rPr lang="ru-RU" dirty="0" smtClean="0"/>
              <a:t> - энциклопедии психодиагностики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Инструкция</a:t>
            </a:r>
          </a:p>
          <a:p>
            <a:r>
              <a:rPr lang="ru-RU" dirty="0" smtClean="0"/>
              <a:t>1</a:t>
            </a:r>
            <a:r>
              <a:rPr lang="ru-RU" dirty="0" smtClean="0"/>
              <a:t>. Я смотрю в будущее с надеждой и энтузиазмом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С тем же успехом я могу просто плюнуть на все, так как я не могу сделать свою жизнь лучше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Когда дела идут плохо, мне помогает знание о том, что так не может продолжаться вечно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 smtClean="0"/>
              <a:t>. Я не могу представить, какой будет моя жизнь через десять лет 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 smtClean="0"/>
              <a:t>. У меня достаточно времени, чтобы успеть сделать то, что для меня наиболее важно </a:t>
            </a:r>
            <a:endParaRPr lang="ru-RU" dirty="0" smtClean="0"/>
          </a:p>
          <a:p>
            <a:r>
              <a:rPr lang="ru-RU" dirty="0" smtClean="0"/>
              <a:t>6</a:t>
            </a:r>
            <a:r>
              <a:rPr lang="ru-RU" dirty="0" smtClean="0"/>
              <a:t>. В будущем я надеюсь преуспеть в том, что занимает меня больше всего </a:t>
            </a:r>
            <a:endParaRPr lang="ru-RU" dirty="0" smtClean="0"/>
          </a:p>
          <a:p>
            <a:r>
              <a:rPr lang="ru-RU" dirty="0" smtClean="0"/>
              <a:t>7</a:t>
            </a:r>
            <a:r>
              <a:rPr lang="ru-RU" dirty="0" smtClean="0"/>
              <a:t>. Мое будущее кажется мне темным </a:t>
            </a:r>
            <a:endParaRPr lang="ru-RU" dirty="0" smtClean="0"/>
          </a:p>
          <a:p>
            <a:r>
              <a:rPr lang="ru-RU" dirty="0" smtClean="0"/>
              <a:t>8</a:t>
            </a:r>
            <a:r>
              <a:rPr lang="ru-RU" dirty="0" smtClean="0"/>
              <a:t>. Я полагаю, что у меня будет больше хорошего в жизни, чем у среднего человека </a:t>
            </a:r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 smtClean="0"/>
              <a:t>. Мне просто не дают передышки и я не думаю, что в будущем станет легче </a:t>
            </a:r>
            <a:endParaRPr lang="ru-RU" dirty="0" smtClean="0"/>
          </a:p>
          <a:p>
            <a:r>
              <a:rPr lang="ru-RU" dirty="0" smtClean="0"/>
              <a:t>10</a:t>
            </a:r>
            <a:r>
              <a:rPr lang="ru-RU" dirty="0" smtClean="0"/>
              <a:t>. Мой прошлый опыт хорошо подготовил меня к будущему </a:t>
            </a:r>
            <a:endParaRPr lang="ru-RU" dirty="0" smtClean="0"/>
          </a:p>
          <a:p>
            <a:r>
              <a:rPr lang="ru-RU" dirty="0" smtClean="0"/>
              <a:t>11</a:t>
            </a:r>
            <a:r>
              <a:rPr lang="ru-RU" dirty="0" smtClean="0"/>
              <a:t>. Все что я вижу впереди скорее неприятно, чем приятно </a:t>
            </a:r>
            <a:endParaRPr lang="ru-RU" dirty="0" smtClean="0"/>
          </a:p>
          <a:p>
            <a:r>
              <a:rPr lang="ru-RU" dirty="0" smtClean="0"/>
              <a:t>12</a:t>
            </a:r>
            <a:r>
              <a:rPr lang="ru-RU" dirty="0" smtClean="0"/>
              <a:t>. Я не ожидаю получить то, чего я действительно хочу </a:t>
            </a:r>
            <a:endParaRPr lang="ru-RU" dirty="0" smtClean="0"/>
          </a:p>
          <a:p>
            <a:r>
              <a:rPr lang="ru-RU" dirty="0" smtClean="0"/>
              <a:t>13</a:t>
            </a:r>
            <a:r>
              <a:rPr lang="ru-RU" dirty="0" smtClean="0"/>
              <a:t>. Когда я думаю о будущем, я надеюсь, что буду счастливее, чем сейчас </a:t>
            </a:r>
            <a:endParaRPr lang="ru-RU" dirty="0" smtClean="0"/>
          </a:p>
          <a:p>
            <a:r>
              <a:rPr lang="ru-RU" dirty="0" smtClean="0"/>
              <a:t>14</a:t>
            </a:r>
            <a:r>
              <a:rPr lang="ru-RU" dirty="0" smtClean="0"/>
              <a:t>. Ничего в жизни не складывается так как я хочу </a:t>
            </a:r>
            <a:endParaRPr lang="ru-RU" dirty="0" smtClean="0"/>
          </a:p>
          <a:p>
            <a:r>
              <a:rPr lang="ru-RU" dirty="0" smtClean="0"/>
              <a:t>15</a:t>
            </a:r>
            <a:r>
              <a:rPr lang="ru-RU" dirty="0" smtClean="0"/>
              <a:t>. Я верю в свое будущее </a:t>
            </a:r>
            <a:endParaRPr lang="ru-RU" dirty="0" smtClean="0"/>
          </a:p>
          <a:p>
            <a:r>
              <a:rPr lang="ru-RU" dirty="0" smtClean="0"/>
              <a:t>16</a:t>
            </a:r>
            <a:r>
              <a:rPr lang="ru-RU" dirty="0" smtClean="0"/>
              <a:t>. Я никогда не получаю то, что хочу, а значит хотеть чего-либо </a:t>
            </a:r>
            <a:r>
              <a:rPr lang="ru-RU" dirty="0" smtClean="0"/>
              <a:t>глупо</a:t>
            </a:r>
          </a:p>
          <a:p>
            <a:r>
              <a:rPr lang="ru-RU" dirty="0" smtClean="0"/>
              <a:t> </a:t>
            </a:r>
            <a:r>
              <a:rPr lang="ru-RU" dirty="0" smtClean="0"/>
              <a:t>17. Очень маловероятно, что я буду доволен своим будущим </a:t>
            </a:r>
            <a:endParaRPr lang="ru-RU" dirty="0" smtClean="0"/>
          </a:p>
          <a:p>
            <a:r>
              <a:rPr lang="ru-RU" dirty="0" smtClean="0"/>
              <a:t>18</a:t>
            </a:r>
            <a:r>
              <a:rPr lang="ru-RU" dirty="0" smtClean="0"/>
              <a:t>. Мое будущее кажется мне очень туманным и неопределенным </a:t>
            </a:r>
            <a:endParaRPr lang="ru-RU" dirty="0" smtClean="0"/>
          </a:p>
          <a:p>
            <a:r>
              <a:rPr lang="ru-RU" dirty="0" smtClean="0"/>
              <a:t>19</a:t>
            </a:r>
            <a:r>
              <a:rPr lang="ru-RU" dirty="0" smtClean="0"/>
              <a:t>. Я ожидаю от будущего больше хорошего, чем плохого </a:t>
            </a:r>
            <a:endParaRPr lang="ru-RU" dirty="0" smtClean="0"/>
          </a:p>
          <a:p>
            <a:r>
              <a:rPr lang="ru-RU" dirty="0" smtClean="0"/>
              <a:t>20</a:t>
            </a:r>
            <a:r>
              <a:rPr lang="ru-RU" dirty="0" smtClean="0"/>
              <a:t>. Бесполезно действительно стремиться получить то, что я хочу, так как скорее всего у меня ничего не получится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640960" cy="5953848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6.  </a:t>
            </a:r>
            <a:r>
              <a:rPr lang="ru-RU" b="1" dirty="0"/>
              <a:t>Общим внутренним отношением к суициду является двойственность </a:t>
            </a:r>
          </a:p>
          <a:p>
            <a:r>
              <a:rPr lang="ru-RU" b="1" dirty="0"/>
              <a:t>переживаний  (амбивалентность).  </a:t>
            </a:r>
            <a:endParaRPr lang="ru-RU" b="1" dirty="0" smtClean="0"/>
          </a:p>
          <a:p>
            <a:r>
              <a:rPr lang="ru-RU" dirty="0" smtClean="0"/>
              <a:t>Типичным  </a:t>
            </a:r>
            <a:r>
              <a:rPr lang="ru-RU" dirty="0"/>
              <a:t>для  самоубийства  становится </a:t>
            </a:r>
            <a:r>
              <a:rPr lang="ru-RU" dirty="0" smtClean="0"/>
              <a:t>состояние</a:t>
            </a:r>
            <a:r>
              <a:rPr lang="ru-RU" dirty="0"/>
              <a:t>,  когда  человек  одновременно  пытается  покончить  с  собой  и </a:t>
            </a:r>
            <a:r>
              <a:rPr lang="ru-RU" dirty="0" smtClean="0"/>
              <a:t>взывает  </a:t>
            </a:r>
            <a:r>
              <a:rPr lang="ru-RU" dirty="0"/>
              <a:t>о  помощи,  причем  оба  эти  действия  являются  истинными  и </a:t>
            </a:r>
            <a:r>
              <a:rPr lang="ru-RU" dirty="0" smtClean="0"/>
              <a:t>непритворными</a:t>
            </a:r>
            <a:r>
              <a:rPr lang="ru-RU" dirty="0"/>
              <a:t>.  Человек  чувствует  потребность  лишить  себя  жизни  и </a:t>
            </a:r>
            <a:r>
              <a:rPr lang="ru-RU" dirty="0" smtClean="0"/>
              <a:t>одновременно </a:t>
            </a:r>
            <a:r>
              <a:rPr lang="ru-RU" dirty="0"/>
              <a:t>желает спасения и вмешательства других.  </a:t>
            </a:r>
          </a:p>
          <a:p>
            <a:endParaRPr lang="ru-RU" dirty="0" smtClean="0"/>
          </a:p>
          <a:p>
            <a:r>
              <a:rPr lang="ru-RU" dirty="0" smtClean="0"/>
              <a:t>7</a:t>
            </a:r>
            <a:r>
              <a:rPr lang="ru-RU" dirty="0"/>
              <a:t>.    </a:t>
            </a:r>
            <a:r>
              <a:rPr lang="ru-RU" b="1" dirty="0"/>
              <a:t>Общим  состоянием  психики  </a:t>
            </a:r>
            <a:r>
              <a:rPr lang="ru-RU" dirty="0"/>
              <a:t>является  </a:t>
            </a:r>
            <a:r>
              <a:rPr lang="ru-RU" b="1" dirty="0"/>
              <a:t>сужение  эмоциональной  и </a:t>
            </a:r>
          </a:p>
          <a:p>
            <a:r>
              <a:rPr lang="ru-RU" b="1" dirty="0"/>
              <a:t>интеллектуальной  сфер  личности.</a:t>
            </a:r>
            <a:r>
              <a:rPr lang="ru-RU" dirty="0"/>
              <a:t>  </a:t>
            </a:r>
            <a:endParaRPr lang="ru-RU" dirty="0" smtClean="0"/>
          </a:p>
          <a:p>
            <a:r>
              <a:rPr lang="ru-RU" dirty="0" smtClean="0"/>
              <a:t>Синонимом  </a:t>
            </a:r>
            <a:r>
              <a:rPr lang="ru-RU" dirty="0"/>
              <a:t>сужения  интеллектуальной </a:t>
            </a:r>
            <a:r>
              <a:rPr lang="ru-RU" dirty="0" smtClean="0"/>
              <a:t>сферы  </a:t>
            </a:r>
            <a:r>
              <a:rPr lang="ru-RU" dirty="0"/>
              <a:t>является  «туннельное»  сознание,  заключающееся  в  резком </a:t>
            </a:r>
            <a:r>
              <a:rPr lang="ru-RU" dirty="0" smtClean="0"/>
              <a:t>ограничении  </a:t>
            </a:r>
            <a:r>
              <a:rPr lang="ru-RU" dirty="0"/>
              <a:t>выбора  вариантов  поведения  («или-или»).  Варианты  выбора </a:t>
            </a:r>
            <a:r>
              <a:rPr lang="ru-RU" dirty="0" smtClean="0"/>
              <a:t>сужаются  </a:t>
            </a:r>
            <a:r>
              <a:rPr lang="ru-RU" dirty="0"/>
              <a:t>до  альтернативы.  При  этом  системы  поддержки  личности, </a:t>
            </a:r>
            <a:r>
              <a:rPr lang="ru-RU" dirty="0" smtClean="0"/>
              <a:t>например</a:t>
            </a:r>
            <a:r>
              <a:rPr lang="ru-RU" dirty="0"/>
              <a:t>,  значимые  люди,  не  столько  игнорируются,  сколько  не </a:t>
            </a:r>
            <a:r>
              <a:rPr lang="ru-RU" dirty="0" smtClean="0"/>
              <a:t>помещаются </a:t>
            </a:r>
            <a:r>
              <a:rPr lang="ru-RU" dirty="0"/>
              <a:t>в рамки «туннельного» сознания. </a:t>
            </a:r>
          </a:p>
          <a:p>
            <a:endParaRPr lang="ru-RU" dirty="0" smtClean="0"/>
          </a:p>
          <a:p>
            <a:r>
              <a:rPr lang="ru-RU" dirty="0" smtClean="0"/>
              <a:t>8</a:t>
            </a:r>
            <a:r>
              <a:rPr lang="ru-RU" dirty="0"/>
              <a:t>.    </a:t>
            </a:r>
            <a:r>
              <a:rPr lang="ru-RU" b="1" dirty="0"/>
              <a:t>Общим  действием  при  суициде  является  бегство.  </a:t>
            </a:r>
            <a:endParaRPr lang="ru-RU" b="1" dirty="0" smtClean="0"/>
          </a:p>
          <a:p>
            <a:r>
              <a:rPr lang="ru-RU" dirty="0" smtClean="0"/>
              <a:t>Оно  </a:t>
            </a:r>
            <a:r>
              <a:rPr lang="ru-RU" dirty="0"/>
              <a:t>отражает </a:t>
            </a:r>
            <a:r>
              <a:rPr lang="ru-RU" dirty="0" smtClean="0"/>
              <a:t>намерение </a:t>
            </a:r>
            <a:r>
              <a:rPr lang="ru-RU" dirty="0"/>
              <a:t>человека уйти из зоны бедствия, где суицид является предельным, </a:t>
            </a:r>
            <a:r>
              <a:rPr lang="ru-RU" dirty="0" smtClean="0"/>
              <a:t>окончательным  </a:t>
            </a:r>
            <a:r>
              <a:rPr lang="ru-RU" dirty="0"/>
              <a:t>бегством.  Его  можно  предотвратить,  закрывая  выходы </a:t>
            </a:r>
            <a:r>
              <a:rPr lang="ru-RU" dirty="0" smtClean="0"/>
              <a:t>(</a:t>
            </a:r>
            <a:r>
              <a:rPr lang="ru-RU" dirty="0"/>
              <a:t>например,  отбирая  у  человека  пистолет)  или  путем  уменьшения  силы </a:t>
            </a:r>
            <a:r>
              <a:rPr lang="ru-RU" dirty="0" smtClean="0"/>
              <a:t>потребности </a:t>
            </a:r>
            <a:r>
              <a:rPr lang="ru-RU" dirty="0"/>
              <a:t>человека в уходе из жизни. </a:t>
            </a:r>
          </a:p>
          <a:p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/>
              <a:t>.  </a:t>
            </a:r>
            <a:r>
              <a:rPr lang="ru-RU" b="1" dirty="0"/>
              <a:t>Общим коммуникативным актом при суициде является сообщение о </a:t>
            </a:r>
          </a:p>
          <a:p>
            <a:r>
              <a:rPr lang="ru-RU" b="1" dirty="0"/>
              <a:t>намерении</a:t>
            </a:r>
            <a:r>
              <a:rPr lang="ru-RU" dirty="0"/>
              <a:t>.  </a:t>
            </a:r>
            <a:endParaRPr lang="ru-RU" dirty="0" smtClean="0"/>
          </a:p>
          <a:p>
            <a:r>
              <a:rPr lang="ru-RU" dirty="0" smtClean="0"/>
              <a:t>Многие  </a:t>
            </a:r>
            <a:r>
              <a:rPr lang="ru-RU" dirty="0"/>
              <a:t>люди,  намеревающиеся  совершить  самоубийство, </a:t>
            </a:r>
            <a:r>
              <a:rPr lang="ru-RU" dirty="0" smtClean="0"/>
              <a:t>исподволь</a:t>
            </a:r>
            <a:r>
              <a:rPr lang="ru-RU" dirty="0"/>
              <a:t>, сознательно или безотчетно подают сигналы бедствия: жалуются </a:t>
            </a:r>
            <a:r>
              <a:rPr lang="ru-RU" dirty="0" smtClean="0"/>
              <a:t>на  </a:t>
            </a:r>
            <a:r>
              <a:rPr lang="ru-RU" dirty="0"/>
              <a:t>беспомощность,  взывают  о  поддержке,  ищут  возможности  спасения. </a:t>
            </a:r>
            <a:r>
              <a:rPr lang="ru-RU" dirty="0" smtClean="0"/>
              <a:t>Человек  </a:t>
            </a:r>
            <a:r>
              <a:rPr lang="ru-RU" dirty="0"/>
              <a:t>обычно  информирует  окружающих  о  грядущем  самоубийстве  не </a:t>
            </a:r>
            <a:r>
              <a:rPr lang="ru-RU" dirty="0" smtClean="0"/>
              <a:t>враждой</a:t>
            </a:r>
            <a:r>
              <a:rPr lang="ru-RU" dirty="0"/>
              <a:t>,  яростью  или  уходом  в  себя,  а  именно  сообщением  о  своих </a:t>
            </a:r>
            <a:r>
              <a:rPr lang="ru-RU" dirty="0" smtClean="0"/>
              <a:t>намерениях</a:t>
            </a:r>
            <a:r>
              <a:rPr lang="ru-RU" dirty="0"/>
              <a:t>.  Печально,  что  это  сообщение  далеко  не  всегда  бывает </a:t>
            </a:r>
            <a:r>
              <a:rPr lang="ru-RU" dirty="0" smtClean="0"/>
              <a:t>услышано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4075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60978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Особенности  </a:t>
            </a:r>
            <a:r>
              <a:rPr lang="ru-RU" b="1" dirty="0"/>
              <a:t>личности,  </a:t>
            </a:r>
            <a:endParaRPr lang="ru-RU" b="1" dirty="0" smtClean="0"/>
          </a:p>
          <a:p>
            <a:r>
              <a:rPr lang="ru-RU" b="1" dirty="0" smtClean="0"/>
              <a:t>не  </a:t>
            </a:r>
            <a:r>
              <a:rPr lang="ru-RU" b="1" dirty="0"/>
              <a:t>позволяющие </a:t>
            </a:r>
            <a:r>
              <a:rPr lang="ru-RU" b="1" dirty="0" smtClean="0"/>
              <a:t>подростку </a:t>
            </a:r>
            <a:r>
              <a:rPr lang="ru-RU" b="1" dirty="0"/>
              <a:t>адекватно реагировать на жизненные проблемы </a:t>
            </a:r>
            <a:endParaRPr lang="ru-RU" b="1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тем самым, </a:t>
            </a:r>
            <a:endParaRPr lang="ru-RU" b="1" dirty="0" smtClean="0"/>
          </a:p>
          <a:p>
            <a:r>
              <a:rPr lang="ru-RU" b="1" dirty="0" smtClean="0"/>
              <a:t>при определенном </a:t>
            </a:r>
            <a:r>
              <a:rPr lang="ru-RU" b="1" dirty="0"/>
              <a:t>стечении обстоятельств, </a:t>
            </a:r>
            <a:endParaRPr lang="ru-RU" b="1" dirty="0" smtClean="0"/>
          </a:p>
          <a:p>
            <a:r>
              <a:rPr lang="ru-RU" b="1" dirty="0" smtClean="0"/>
              <a:t>предрасполагающих </a:t>
            </a:r>
            <a:r>
              <a:rPr lang="ru-RU" b="1" dirty="0"/>
              <a:t>к суициду</a:t>
            </a:r>
            <a:r>
              <a:rPr lang="ru-RU" dirty="0"/>
              <a:t>:  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неумение найти способы удовлетворения своих потребностей и желаний; </a:t>
            </a:r>
          </a:p>
          <a:p>
            <a:r>
              <a:rPr lang="ru-RU" dirty="0"/>
              <a:t>-  отказ  от  поиска  выхода  из  сложных  ситуаций,  низкая  сопротивляемость </a:t>
            </a:r>
            <a:r>
              <a:rPr lang="ru-RU" dirty="0" smtClean="0"/>
              <a:t>стрессу</a:t>
            </a:r>
            <a:r>
              <a:rPr lang="ru-RU" dirty="0"/>
              <a:t>;  </a:t>
            </a:r>
          </a:p>
          <a:p>
            <a:r>
              <a:rPr lang="ru-RU" dirty="0"/>
              <a:t>- общее отрицательное отношение к авторитетам, миру взрослых (недоверие </a:t>
            </a:r>
            <a:r>
              <a:rPr lang="ru-RU" dirty="0" smtClean="0"/>
              <a:t>к </a:t>
            </a:r>
            <a:r>
              <a:rPr lang="ru-RU" dirty="0"/>
              <a:t>тем, кто стремится им помочь (близким, врачам, психологам); </a:t>
            </a:r>
          </a:p>
          <a:p>
            <a:r>
              <a:rPr lang="ru-RU" dirty="0"/>
              <a:t>- эмоциональная нестабильность (а также неумение ослабить эмоциональное </a:t>
            </a:r>
            <a:r>
              <a:rPr lang="ru-RU" dirty="0" smtClean="0"/>
              <a:t>напряжение</a:t>
            </a:r>
            <a:r>
              <a:rPr lang="ru-RU" dirty="0"/>
              <a:t>);  </a:t>
            </a:r>
          </a:p>
          <a:p>
            <a:r>
              <a:rPr lang="ru-RU" dirty="0"/>
              <a:t>- повышенная внушаемость; </a:t>
            </a:r>
          </a:p>
          <a:p>
            <a:r>
              <a:rPr lang="ru-RU" dirty="0"/>
              <a:t>- бескомпромиссность;  </a:t>
            </a:r>
          </a:p>
          <a:p>
            <a:r>
              <a:rPr lang="ru-RU" dirty="0"/>
              <a:t>-  отсутствие  жизненного  опыта,  отсутствие  навыков  конструктивного </a:t>
            </a:r>
            <a:r>
              <a:rPr lang="ru-RU" dirty="0" smtClean="0"/>
              <a:t>решения проблемы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368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856984" cy="619268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Основные  мотивы  </a:t>
            </a:r>
            <a:r>
              <a:rPr lang="ru-RU" b="1" dirty="0"/>
              <a:t>суицидального  поведения  у  детей  и  подростков </a:t>
            </a:r>
          </a:p>
          <a:p>
            <a:endParaRPr lang="ru-RU" b="1" dirty="0" smtClean="0"/>
          </a:p>
          <a:p>
            <a:r>
              <a:rPr lang="ru-RU" dirty="0" smtClean="0"/>
              <a:t>1</a:t>
            </a:r>
            <a:r>
              <a:rPr lang="ru-RU" dirty="0"/>
              <a:t>. Переживание обиды, одиночества, отчужденности и непонимания. </a:t>
            </a:r>
          </a:p>
          <a:p>
            <a:r>
              <a:rPr lang="ru-RU" dirty="0"/>
              <a:t>2. Действительная или мнимая утрата любви родителей, неразделенное </a:t>
            </a:r>
            <a:r>
              <a:rPr lang="ru-RU" dirty="0" smtClean="0"/>
              <a:t>чувство </a:t>
            </a:r>
            <a:r>
              <a:rPr lang="ru-RU" dirty="0"/>
              <a:t>и ревность. </a:t>
            </a:r>
          </a:p>
          <a:p>
            <a:r>
              <a:rPr lang="ru-RU" dirty="0"/>
              <a:t>3.  Переживания,  связанные  со  сложной  обстановкой  в  семье,  со </a:t>
            </a:r>
            <a:r>
              <a:rPr lang="ru-RU" dirty="0" smtClean="0"/>
              <a:t>смертью</a:t>
            </a:r>
            <a:r>
              <a:rPr lang="ru-RU" dirty="0"/>
              <a:t>, разводом или уходом родителей из семьи. </a:t>
            </a:r>
          </a:p>
          <a:p>
            <a:r>
              <a:rPr lang="ru-RU" dirty="0"/>
              <a:t>4.  Чувства  вины,  стыда,  оскорбленного  самолюбия,  самообвинения  (в </a:t>
            </a:r>
            <a:r>
              <a:rPr lang="ru-RU" dirty="0" err="1" smtClean="0"/>
              <a:t>т.ч</a:t>
            </a:r>
            <a:r>
              <a:rPr lang="ru-RU" dirty="0"/>
              <a:t>.  связанного  с  насилием  в  семье,  т.к.  зачастую  подросток  считает  себя </a:t>
            </a:r>
            <a:r>
              <a:rPr lang="ru-RU" dirty="0" smtClean="0"/>
              <a:t>виноватым </a:t>
            </a:r>
            <a:r>
              <a:rPr lang="ru-RU" dirty="0"/>
              <a:t>в происходящем и боится рассказать об этом). </a:t>
            </a:r>
          </a:p>
          <a:p>
            <a:r>
              <a:rPr lang="ru-RU" dirty="0"/>
              <a:t>5. Боязнь позора, насмешек или унижения. </a:t>
            </a:r>
          </a:p>
          <a:p>
            <a:r>
              <a:rPr lang="ru-RU" dirty="0"/>
              <a:t>6.  Страх  наказания  (например,  в  ситуациях  ранней  беременности, </a:t>
            </a:r>
            <a:r>
              <a:rPr lang="ru-RU" dirty="0" smtClean="0"/>
              <a:t>серьезного </a:t>
            </a:r>
            <a:r>
              <a:rPr lang="ru-RU" dirty="0"/>
              <a:t>проступка), нежелание извиниться. </a:t>
            </a:r>
          </a:p>
          <a:p>
            <a:r>
              <a:rPr lang="ru-RU" dirty="0"/>
              <a:t>7. Любовные неудачи, сексуальные эксцессы, беременность. </a:t>
            </a:r>
          </a:p>
          <a:p>
            <a:r>
              <a:rPr lang="ru-RU" dirty="0"/>
              <a:t>8. Чувство мести, злобы, протеста, угроза или вымогательство. </a:t>
            </a:r>
          </a:p>
          <a:p>
            <a:r>
              <a:rPr lang="ru-RU" dirty="0" smtClean="0"/>
              <a:t>9</a:t>
            </a:r>
            <a:r>
              <a:rPr lang="ru-RU" dirty="0"/>
              <a:t>.  Желание  привлечь  к  себе  внимание,  вызвать  сочувствие,  избежать </a:t>
            </a:r>
            <a:r>
              <a:rPr lang="ru-RU" dirty="0" smtClean="0"/>
              <a:t>неприятных  </a:t>
            </a:r>
            <a:r>
              <a:rPr lang="ru-RU" dirty="0"/>
              <a:t>последствий,  уйти  от  трудной  ситуации,  повлиять  на  другого </a:t>
            </a:r>
            <a:r>
              <a:rPr lang="ru-RU" dirty="0" smtClean="0"/>
              <a:t>человека</a:t>
            </a:r>
            <a:r>
              <a:rPr lang="ru-RU" dirty="0"/>
              <a:t>. </a:t>
            </a:r>
          </a:p>
          <a:p>
            <a:r>
              <a:rPr lang="ru-RU" dirty="0"/>
              <a:t>10. Сочувствие или подражание товарищам, кумирам, героям книг или </a:t>
            </a:r>
            <a:r>
              <a:rPr lang="ru-RU" dirty="0" smtClean="0"/>
              <a:t>фильмов. 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Зачастую  </a:t>
            </a:r>
            <a:r>
              <a:rPr lang="ru-RU" dirty="0"/>
              <a:t>вышеперечисленные  мотивы  отягощаются  употреблением </a:t>
            </a:r>
          </a:p>
          <a:p>
            <a:r>
              <a:rPr lang="ru-RU" dirty="0"/>
              <a:t>наркотиков, алкоголя, игровой или интернет-зависимостями.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396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52928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ОПРОСНИКИ, КОТОРЫЕ ЧАСТО ИСПОЛЬЗУЮТСЯ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 ЭТАПЕ ФОРМИРОВАНИЯ АНТИВИТАЛЬНЫХ ПЕРЕЖИВАНИЙ И ПАССИВНЫХ СУИЦИДАЛЬНЫХ МЫСЛЕЙ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1416"/>
            <a:ext cx="8568952" cy="5256584"/>
          </a:xfrm>
        </p:spPr>
        <p:txBody>
          <a:bodyPr>
            <a:normAutofit/>
          </a:bodyPr>
          <a:lstStyle/>
          <a:p>
            <a:pPr lvl="0"/>
            <a:r>
              <a:rPr lang="ru-RU" sz="2000" i="1" dirty="0" smtClean="0"/>
              <a:t>Опросник </a:t>
            </a:r>
            <a:r>
              <a:rPr lang="en-US" sz="2000" i="1" dirty="0" smtClean="0"/>
              <a:t>CDI</a:t>
            </a:r>
            <a:r>
              <a:rPr lang="ru-RU" sz="2000" i="1" dirty="0" smtClean="0"/>
              <a:t>. на выявление депрессии (</a:t>
            </a:r>
            <a:r>
              <a:rPr lang="en-US" sz="2000" i="1" dirty="0" smtClean="0"/>
              <a:t>Children</a:t>
            </a:r>
            <a:r>
              <a:rPr lang="ru-RU" sz="2000" i="1" dirty="0" smtClean="0"/>
              <a:t>’</a:t>
            </a:r>
            <a:r>
              <a:rPr lang="en-US" sz="2000" i="1" dirty="0" smtClean="0"/>
              <a:t>s depression inventory</a:t>
            </a:r>
            <a:r>
              <a:rPr lang="ru-RU" sz="2000" i="1" dirty="0" smtClean="0"/>
              <a:t>, </a:t>
            </a:r>
            <a:r>
              <a:rPr lang="en-US" sz="2000" i="1" dirty="0" smtClean="0"/>
              <a:t>M</a:t>
            </a:r>
            <a:r>
              <a:rPr lang="ru-RU" sz="2000" i="1" dirty="0" smtClean="0"/>
              <a:t>. </a:t>
            </a:r>
            <a:r>
              <a:rPr lang="en-US" sz="2000" i="1" dirty="0" smtClean="0"/>
              <a:t>Kovacs</a:t>
            </a:r>
            <a:r>
              <a:rPr lang="ru-RU" sz="2000" i="1" dirty="0" smtClean="0"/>
              <a:t>, 1992), </a:t>
            </a:r>
          </a:p>
          <a:p>
            <a:pPr lvl="0"/>
            <a:r>
              <a:rPr lang="ru-RU" sz="2000" i="1" dirty="0" smtClean="0"/>
              <a:t>Шкала безнадёжности (</a:t>
            </a:r>
            <a:r>
              <a:rPr lang="en-US" sz="2000" i="1" dirty="0" smtClean="0"/>
              <a:t>Hopelessness Scale</a:t>
            </a:r>
            <a:r>
              <a:rPr lang="ru-RU" sz="2000" i="1" dirty="0" smtClean="0"/>
              <a:t>, </a:t>
            </a:r>
            <a:r>
              <a:rPr lang="en-US" sz="2000" i="1" dirty="0" smtClean="0"/>
              <a:t>Beck et al</a:t>
            </a:r>
            <a:r>
              <a:rPr lang="ru-RU" sz="2000" i="1" dirty="0" smtClean="0"/>
              <a:t>. 1974), </a:t>
            </a:r>
          </a:p>
          <a:p>
            <a:pPr lvl="0"/>
            <a:r>
              <a:rPr lang="ru-RU" sz="2000" i="1" dirty="0" smtClean="0"/>
              <a:t>Опросник одиночества Рассела (Версия 3. 1996),</a:t>
            </a:r>
            <a:endParaRPr lang="ru-RU" sz="2000" dirty="0" smtClean="0"/>
          </a:p>
          <a:p>
            <a:r>
              <a:rPr lang="ru-RU" sz="2000" i="1" dirty="0" smtClean="0"/>
              <a:t>WHO-5 </a:t>
            </a:r>
            <a:r>
              <a:rPr lang="ru-RU" sz="2000" i="1" dirty="0" err="1" smtClean="0"/>
              <a:t>Well-Being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Index</a:t>
            </a:r>
            <a:r>
              <a:rPr lang="ru-RU" sz="2000" i="1" dirty="0" smtClean="0"/>
              <a:t> (1998)   Индекс хорошего самочувствия,</a:t>
            </a:r>
            <a:endParaRPr lang="ru-RU" sz="2000" dirty="0" smtClean="0"/>
          </a:p>
          <a:p>
            <a:r>
              <a:rPr lang="ru-RU" sz="2000" i="1" dirty="0"/>
              <a:t>Опросник суицидального риска (ОСР)</a:t>
            </a:r>
            <a:r>
              <a:rPr lang="ru-RU" sz="2000" dirty="0"/>
              <a:t> </a:t>
            </a:r>
            <a:r>
              <a:rPr lang="ru-RU" sz="2000" i="1" dirty="0"/>
              <a:t>А.Г. </a:t>
            </a:r>
            <a:r>
              <a:rPr lang="ru-RU" sz="2000" i="1" dirty="0" smtClean="0"/>
              <a:t>Шмелева, </a:t>
            </a:r>
          </a:p>
          <a:p>
            <a:r>
              <a:rPr lang="ru-RU" sz="2000" i="1" dirty="0"/>
              <a:t>Психодиагностика суицидальных намерений  для подростков (ПСН-2 А.А. Кучер</a:t>
            </a:r>
            <a:r>
              <a:rPr lang="ru-RU" sz="2000" i="1" dirty="0" smtClean="0"/>
              <a:t>),</a:t>
            </a:r>
          </a:p>
          <a:p>
            <a:r>
              <a:rPr lang="ru-RU" sz="2000" i="1" dirty="0" smtClean="0"/>
              <a:t>Опросник </a:t>
            </a:r>
            <a:r>
              <a:rPr lang="ru-RU" sz="2000" i="1" dirty="0"/>
              <a:t>«суицидальной мотивации» Ю.Р. Вагина</a:t>
            </a:r>
            <a:endParaRPr lang="ru-RU" sz="2000" i="1" dirty="0" smtClean="0"/>
          </a:p>
          <a:p>
            <a:r>
              <a:rPr lang="ru-RU" sz="2000" i="1" dirty="0" smtClean="0"/>
              <a:t>Опросник на выявление агрессии Басса-Дарки,  </a:t>
            </a:r>
            <a:r>
              <a:rPr lang="ru-RU" sz="2000" i="1" dirty="0" err="1" smtClean="0"/>
              <a:t>Басса</a:t>
            </a:r>
            <a:r>
              <a:rPr lang="ru-RU" sz="2000" i="1" dirty="0" smtClean="0"/>
              <a:t>-Перри </a:t>
            </a:r>
            <a:endParaRPr lang="ru-RU" sz="2000" dirty="0" smtClean="0"/>
          </a:p>
          <a:p>
            <a:r>
              <a:rPr lang="ru-RU" sz="2000" i="1" dirty="0" smtClean="0"/>
              <a:t>ММ</a:t>
            </a:r>
            <a:r>
              <a:rPr lang="en-US" sz="2000" i="1" dirty="0" smtClean="0"/>
              <a:t>PI</a:t>
            </a:r>
            <a:endParaRPr lang="ru-RU" sz="20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tx1"/>
                </a:solidFill>
              </a:rPr>
              <a:t>Шкала социального избегания и дистресса </a:t>
            </a:r>
            <a:r>
              <a:rPr lang="en-US" sz="2000" i="1" dirty="0" smtClean="0">
                <a:solidFill>
                  <a:schemeClr val="tx1"/>
                </a:solidFill>
              </a:rPr>
              <a:t>SADS (Watson, Friend; </a:t>
            </a:r>
            <a:r>
              <a:rPr lang="ru-RU" sz="2000" i="1" dirty="0" smtClean="0">
                <a:solidFill>
                  <a:schemeClr val="tx1"/>
                </a:solidFill>
              </a:rPr>
              <a:t>адаптация В.В. Красновой)</a:t>
            </a:r>
            <a:endParaRPr lang="en-US" sz="2000" i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000" b="1" dirty="0" smtClean="0"/>
          </a:p>
          <a:p>
            <a:pPr lvl="0"/>
            <a:endParaRPr lang="ru-RU" sz="2000" i="1" dirty="0" smtClean="0"/>
          </a:p>
          <a:p>
            <a:pPr lvl="0"/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896" y="571480"/>
            <a:ext cx="8956104" cy="6680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Диагностика </a:t>
            </a:r>
            <a:r>
              <a:rPr lang="ru-RU" dirty="0" err="1" smtClean="0"/>
              <a:t>постсуицидальных</a:t>
            </a:r>
            <a:r>
              <a:rPr lang="ru-RU" dirty="0" smtClean="0"/>
              <a:t> состояний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57364"/>
            <a:ext cx="8777318" cy="52864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800" b="1" dirty="0"/>
              <a:t>ПЕРВЫЙ ТИП критический</a:t>
            </a:r>
            <a:r>
              <a:rPr lang="ru-RU" dirty="0"/>
              <a:t>.</a:t>
            </a:r>
          </a:p>
          <a:p>
            <a:r>
              <a:rPr lang="ru-RU" sz="3700" dirty="0"/>
              <a:t>а) Конфликт утратил свою </a:t>
            </a:r>
            <a:r>
              <a:rPr lang="ru-RU" sz="3700" dirty="0" smtClean="0"/>
              <a:t>актуальность</a:t>
            </a:r>
            <a:r>
              <a:rPr lang="ru-RU" sz="3700" dirty="0"/>
              <a:t>.</a:t>
            </a:r>
            <a:r>
              <a:rPr lang="ru-RU" sz="3700" dirty="0" smtClean="0"/>
              <a:t> Суицидальное </a:t>
            </a:r>
            <a:r>
              <a:rPr lang="ru-RU" sz="3700" dirty="0"/>
              <a:t>действие как бы «разрядило напряженность», привело к «обрывающему» эффекту.</a:t>
            </a:r>
          </a:p>
          <a:p>
            <a:r>
              <a:rPr lang="ru-RU" sz="3700" dirty="0" smtClean="0"/>
              <a:t>б</a:t>
            </a:r>
            <a:r>
              <a:rPr lang="ru-RU" sz="3700" dirty="0"/>
              <a:t>) Суицидального мотива </a:t>
            </a:r>
            <a:r>
              <a:rPr lang="ru-RU" sz="3700" dirty="0" smtClean="0"/>
              <a:t>(суицидальных </a:t>
            </a:r>
            <a:r>
              <a:rPr lang="ru-RU" sz="3700" dirty="0"/>
              <a:t>тенденций) нет. </a:t>
            </a:r>
            <a:r>
              <a:rPr lang="ru-RU" sz="3700" b="1" dirty="0"/>
              <a:t>	</a:t>
            </a:r>
            <a:endParaRPr lang="ru-RU" sz="3700" b="1" dirty="0" smtClean="0"/>
          </a:p>
          <a:p>
            <a:r>
              <a:rPr lang="ru-RU" sz="3700" dirty="0" smtClean="0"/>
              <a:t>в) Отношение к совершенной попытке негативное — чувство стыда перед окружающими, чувство страха перед возможным смертельным исходом суицидальной попытки. Понимание того, что конфликт «не стоил жертву и что покушение на свою жизнь не изменяет положения, не разрешает ситуации. </a:t>
            </a:r>
          </a:p>
          <a:p>
            <a:r>
              <a:rPr lang="ru-RU" sz="3700" dirty="0" smtClean="0"/>
              <a:t>При </a:t>
            </a:r>
            <a:r>
              <a:rPr lang="ru-RU" sz="3700" dirty="0"/>
              <a:t>данном типе </a:t>
            </a:r>
            <a:r>
              <a:rPr lang="ru-RU" sz="3700" dirty="0" err="1"/>
              <a:t>постсуицидальных</a:t>
            </a:r>
            <a:r>
              <a:rPr lang="ru-RU" sz="3700" dirty="0"/>
              <a:t> состояний </a:t>
            </a:r>
            <a:r>
              <a:rPr lang="ru-RU" sz="3700" dirty="0" smtClean="0"/>
              <a:t>вероятность </a:t>
            </a:r>
            <a:r>
              <a:rPr lang="ru-RU" sz="3700" dirty="0"/>
              <a:t>повторения суицида, хотя и имеется, но минимальна.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6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128</TotalTime>
  <Words>4815</Words>
  <Application>Microsoft Office PowerPoint</Application>
  <PresentationFormat>Экран (4:3)</PresentationFormat>
  <Paragraphs>455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Городская</vt:lpstr>
      <vt:lpstr>Углубленная диагностика суициидального поведения</vt:lpstr>
      <vt:lpstr>Слайд 2</vt:lpstr>
      <vt:lpstr>Слайд 3</vt:lpstr>
      <vt:lpstr>Слайд 4</vt:lpstr>
      <vt:lpstr>Слайд 5</vt:lpstr>
      <vt:lpstr>Слайд 6</vt:lpstr>
      <vt:lpstr>Слайд 7</vt:lpstr>
      <vt:lpstr>ОПРОСНИКИ, КОТОРЫЕ ЧАСТО ИСПОЛЬЗУЮТСЯ НА ЭТАПЕ ФОРМИРОВАНИЯ АНТИВИТАЛЬНЫХ ПЕРЕЖИВАНИЙ И ПАССИВНЫХ СУИЦИДАЛЬНЫХ МЫСЛЕЙ</vt:lpstr>
      <vt:lpstr>Диагностика постсуицидальных состояний</vt:lpstr>
      <vt:lpstr>ВТОРОЙ ТИП— манипулятивный</vt:lpstr>
      <vt:lpstr>ТРЕТИЙ ТИП — аналитический.</vt:lpstr>
      <vt:lpstr>ЧЕТВЕРТЫЙ ТИП — суицидально-фиксированный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Углубленная диагностика суициидального поведения</dc:title>
  <dc:creator>WiZaRd</dc:creator>
  <cp:lastModifiedBy>Деканат психологии</cp:lastModifiedBy>
  <cp:revision>12</cp:revision>
  <dcterms:created xsi:type="dcterms:W3CDTF">2018-09-17T14:13:09Z</dcterms:created>
  <dcterms:modified xsi:type="dcterms:W3CDTF">2018-09-18T08:45:07Z</dcterms:modified>
</cp:coreProperties>
</file>